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notesMasterIdLst>
    <p:notesMasterId r:id="rId72"/>
  </p:notesMasterIdLst>
  <p:sldSz cx="16459200" cy="10287000"/>
  <p:notesSz cx="10287000" cy="16459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image" Target="../media/image-1002-2.sv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image" Target="../media/image-1003-2.sv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PAGE">
    <p:spTree>
      <p:nvGrpSpPr>
        <p:cNvPr id="1" name=""/>
        <p:cNvGrpSpPr/>
        <p:nvPr/>
      </p:nvGrpSpPr>
      <p:grpSpPr>
        <a:xfrm>
          <a:off x="0" y="0"/>
          <a:ext cx="0" cy="0"/>
          <a:chOff x="0" y="0"/>
          <a:chExt cx="0" cy="0"/>
        </a:xfrm>
      </p:grpSpPr>
      <p:sp>
        <p:nvSpPr>
          <p:cNvPr id="2" name="Shape 0"/>
          <p:cNvSpPr/>
          <p:nvPr/>
        </p:nvSpPr>
        <p:spPr>
          <a:xfrm>
            <a:off x="0" y="0"/>
            <a:ext cx="16459200" cy="4114800"/>
          </a:xfrm>
          <a:prstGeom prst="rect">
            <a:avLst/>
          </a:prstGeom>
          <a:solidFill>
            <a:srgbClr val="263640"/>
          </a:solidFill>
          <a:ln/>
        </p:spPr>
      </p:sp>
      <p:sp>
        <p:nvSpPr>
          <p:cNvPr id="3" name="Shape 1"/>
          <p:cNvSpPr/>
          <p:nvPr/>
        </p:nvSpPr>
        <p:spPr>
          <a:xfrm>
            <a:off x="6419088" y="3628279"/>
            <a:ext cx="3621024" cy="973043"/>
          </a:xfrm>
          <a:prstGeom prst="rect">
            <a:avLst/>
          </a:prstGeom>
          <a:solidFill>
            <a:srgbClr val="FFFFFF"/>
          </a:solidFill>
          <a:ln/>
        </p:spPr>
      </p:sp>
      <p:pic>
        <p:nvPicPr>
          <p:cNvPr id="4" name="Image 0" descr="https://mymarketmetrics.atometrics.com/assets/logo-on-white-BxHG1_hU.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583680" y="3792871"/>
            <a:ext cx="3291840" cy="643859"/>
          </a:xfrm>
          <a:prstGeom prst="rect">
            <a:avLst/>
          </a:prstGeom>
        </p:spPr>
      </p:pic>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1002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D_PAGE">
    <p:spTree>
      <p:nvGrpSpPr>
        <p:cNvPr id="1" name=""/>
        <p:cNvGrpSpPr/>
        <p:nvPr/>
      </p:nvGrpSpPr>
      <p:grpSpPr>
        <a:xfrm>
          <a:off x="0" y="0"/>
          <a:ext cx="0" cy="0"/>
          <a:chOff x="0" y="0"/>
          <a:chExt cx="0" cy="0"/>
        </a:xfrm>
      </p:grpSpPr>
      <p:sp>
        <p:nvSpPr>
          <p:cNvPr id="2" name="Shape 0"/>
          <p:cNvSpPr/>
          <p:nvPr/>
        </p:nvSpPr>
        <p:spPr>
          <a:xfrm>
            <a:off x="0" y="0"/>
            <a:ext cx="16459200" cy="822960"/>
          </a:xfrm>
          <a:prstGeom prst="rect">
            <a:avLst/>
          </a:prstGeom>
          <a:solidFill>
            <a:srgbClr val="263640"/>
          </a:solidFill>
          <a:ln/>
        </p:spPr>
      </p:sp>
      <p:pic>
        <p:nvPicPr>
          <p:cNvPr id="3" name="Image 0" descr="https://mymarketmetrics.atometrics.com/assets/logo-on-white-BxHG1_hU.sv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592" y="9669780"/>
            <a:ext cx="2629705" cy="514350"/>
          </a:xfrm>
          <a:prstGeom prst="rect">
            <a:avLst/>
          </a:prstGeom>
        </p:spPr>
      </p:pic>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1003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svg"/><Relationship Id="rId3" Type="http://schemas.openxmlformats.org/officeDocument/2006/relationships/slideLayout" Target="../slideLayouts/slideLayout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3.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svg"/><Relationship Id="rId3" Type="http://schemas.openxmlformats.org/officeDocument/2006/relationships/slideLayout" Target="../slideLayouts/slideLayout3.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jpeg"/><Relationship Id="rId2" Type="http://schemas.openxmlformats.org/officeDocument/2006/relationships/slideLayout" Target="../slideLayouts/slideLayout3.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svg"/><Relationship Id="rId3" Type="http://schemas.openxmlformats.org/officeDocument/2006/relationships/slideLayout" Target="../slideLayouts/slideLayout3.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hyperlink" Target="https://pages.stern.nyu.edu/~adamodar/New_Home_Page/databreakdown.html#industry)" TargetMode="External"/><Relationship Id="rId2" Type="http://schemas.openxmlformats.org/officeDocument/2006/relationships/hyperlink" Target="https://atometrics.com/wp-content/uploads/2024/03/Correspondance-secteurs-Damodaran-APE.xlsx" TargetMode="External"/><Relationship Id="rId3" Type="http://schemas.openxmlformats.org/officeDocument/2006/relationships/slideLayout" Target="../slideLayouts/slideLayout3.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hyperlink" Target="https://www.banque-france.fr/fr/recherche?title=statistique+financement+des+entreprises&amp;start-date=&amp;end-date=" TargetMode="External"/><Relationship Id="rId3" Type="http://schemas.openxmlformats.org/officeDocument/2006/relationships/hyperlink" Target="https://www.banque-france.fr/fr/recherche?title=statistique+anticipation+inflation" TargetMode="External"/><Relationship Id="rId4" Type="http://schemas.openxmlformats.org/officeDocument/2006/relationships/hyperlink" Target="https://www.banque-france.fr/fr/recherche?title=taux+indicatif+bon+du+tr%C3%A9sor&amp;start-date=&amp;end-date=" TargetMode="External"/><Relationship Id="rId1" Type="http://schemas.openxmlformats.org/officeDocument/2006/relationships/image" Target="../media/image-24-1.png"/><Relationship Id="rId5" Type="http://schemas.openxmlformats.org/officeDocument/2006/relationships/slideLayout" Target="../slideLayouts/slideLayout3.xml"/><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slideLayout" Target="../slideLayouts/slideLayout3.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hyperlink" Target="https://www.banque-france.fr/statistiques/credit/credit/taux-des-credits-aux-entreprises" TargetMode="External"/><Relationship Id="rId2" Type="http://schemas.openxmlformats.org/officeDocument/2006/relationships/hyperlink" Target="https://www.spglobal.com/spdji/en/research-insights/performance-reports/#index-dashboard" TargetMode="External"/><Relationship Id="rId3" Type="http://schemas.openxmlformats.org/officeDocument/2006/relationships/hyperlink" Target="https://www.banque-france.fr/statistiques/taux-et-cours/taux-indicatifs-des-bons-du-tresor-et-oat" TargetMode="External"/><Relationship Id="rId4" Type="http://schemas.openxmlformats.org/officeDocument/2006/relationships/hyperlink" Target="https://www.ecb.europa.eu/stats/financial_markets_and_interest_rates/euro_area_yield_curves/html/index.en.html" TargetMode="External"/><Relationship Id="rId5" Type="http://schemas.openxmlformats.org/officeDocument/2006/relationships/hyperlink" Target="https://tradingeconomics.com/france/interest-rate" TargetMode="External"/><Relationship Id="rId6" Type="http://schemas.openxmlformats.org/officeDocument/2006/relationships/hyperlink" Target="https://pages.stern.nyu.edu/~adamodar/New_Home_Page/datacurrent.html" TargetMode="External"/><Relationship Id="rId7" Type="http://schemas.openxmlformats.org/officeDocument/2006/relationships/hyperlink" Target="https://www.ccef.net/revue-convergence/" TargetMode="External"/><Relationship Id="rId8" Type="http://schemas.openxmlformats.org/officeDocument/2006/relationships/hyperlink" Target="https://kpmg.com/de/en/home/insights/2022/10/cost-of-capital-study-2022.html" TargetMode="External"/><Relationship Id="rId9" Type="http://schemas.openxmlformats.org/officeDocument/2006/relationships/hyperlink" Target="https://papers.ssrn.com/sol3/papers.cfm?abstract_id=3803990" TargetMode="External"/><Relationship Id="rId10" Type="http://schemas.openxmlformats.org/officeDocument/2006/relationships/hyperlink" Target="https://www.kroll.com/en/search?query=risk+premium" TargetMode="External"/><Relationship Id="rId11" Type="http://schemas.openxmlformats.org/officeDocument/2006/relationships/hyperlink" Target="https://www.fairness-finance.com/fairness-finance/finance/echantillon/sbf120/produit/primederisquedemarche.dhtml" TargetMode="External"/><Relationship Id="rId12" Type="http://schemas.openxmlformats.org/officeDocument/2006/relationships/hyperlink" Target="https://www.absoluce.net/articles/barometre-absoluce-2020" TargetMode="External"/><Relationship Id="rId13" Type="http://schemas.openxmlformats.org/officeDocument/2006/relationships/hyperlink" Target="https://pages.stern.nyu.edu/~adamodar/New_Home_Page/datacurrent.html#multiples" TargetMode="External"/><Relationship Id="rId14" Type="http://schemas.openxmlformats.org/officeDocument/2006/relationships/hyperlink" Target="https://www.nimbo.net/fr/multiples#fr" TargetMode="External"/><Relationship Id="rId15" Type="http://schemas.openxmlformats.org/officeDocument/2006/relationships/hyperlink" Target="https://24879428.fs1.hubspotusercontent-eu1.net/hubfs/24879428/Rapport%20Fusac%20France%20Ao%C3%BBt%202023-1.pdf" TargetMode="External"/><Relationship Id="rId16" Type="http://schemas.openxmlformats.org/officeDocument/2006/relationships/hyperlink" Target="https://www.refinitiv.com/en/financial-data/analytics/quantitative-analytics/starmine-weighted-average-cost-of-capital" TargetMode="External"/><Relationship Id="rId17" Type="http://schemas.openxmlformats.org/officeDocument/2006/relationships/hyperlink" Target="https://www.refinitiv.com/en/financial-data/analytics/quantitative-analytics/starmine-weighted-average-cost-of-capital" TargetMode="External"/><Relationship Id="rId18" Type="http://schemas.openxmlformats.org/officeDocument/2006/relationships/hyperlink" Target="https://www.bloomberg.com/professional/product/indices/bloomberg-equity-indices/" TargetMode="External"/><Relationship Id="rId19" Type="http://schemas.openxmlformats.org/officeDocument/2006/relationships/hyperlink" Target="https://www.bloomberg.com/professional/product/indices/bloomberg-equity-indices/" TargetMode="External"/><Relationship Id="rId20" Type="http://schemas.openxmlformats.org/officeDocument/2006/relationships/hyperlink" Target="https://go.factset.com/marketplace/catalog/product/factset-mergers" TargetMode="External"/><Relationship Id="rId21" Type="http://schemas.openxmlformats.org/officeDocument/2006/relationships/hyperlink" Target="https://go.factset.com/marketplace/catalog/product/factset-mergers" TargetMode="External"/><Relationship Id="rId22" Type="http://schemas.openxmlformats.org/officeDocument/2006/relationships/hyperlink" Target="https://www.epsilon-research.com/Services/EMATfr" TargetMode="External"/><Relationship Id="rId23" Type="http://schemas.openxmlformats.org/officeDocument/2006/relationships/hyperlink" Target="https://www.epsilon-research.com/Services/EMATfr" TargetMode="External"/><Relationship Id="rId24" Type="http://schemas.openxmlformats.org/officeDocument/2006/relationships/slideLayout" Target="../slideLayouts/slideLayout3.xml"/><Relationship Id="rId25"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jpeg"/><Relationship Id="rId2" Type="http://schemas.openxmlformats.org/officeDocument/2006/relationships/slideLayout" Target="../slideLayouts/slideLayout3.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image" Target="../media/image-32-2.svg"/><Relationship Id="rId3" Type="http://schemas.openxmlformats.org/officeDocument/2006/relationships/slideLayout" Target="../slideLayouts/slideLayout3.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jpeg"/><Relationship Id="rId2" Type="http://schemas.openxmlformats.org/officeDocument/2006/relationships/image" Target="../media/image-33-2.jpeg"/><Relationship Id="rId3" Type="http://schemas.openxmlformats.org/officeDocument/2006/relationships/slideLayout" Target="../slideLayouts/slideLayout3.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jpeg"/><Relationship Id="rId2" Type="http://schemas.openxmlformats.org/officeDocument/2006/relationships/slideLayout" Target="../slideLayouts/slideLayout3.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jpeg"/><Relationship Id="rId2" Type="http://schemas.openxmlformats.org/officeDocument/2006/relationships/slideLayout" Target="../slideLayouts/slideLayout3.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image" Target="../media/image-41-1.png"/><Relationship Id="rId2" Type="http://schemas.openxmlformats.org/officeDocument/2006/relationships/image" Target="../media/image-41-2.svg"/><Relationship Id="rId3" Type="http://schemas.openxmlformats.org/officeDocument/2006/relationships/slideLayout" Target="../slideLayouts/slideLayout3.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image" Target="../media/image-43-1.jpeg"/><Relationship Id="rId2" Type="http://schemas.openxmlformats.org/officeDocument/2006/relationships/slideLayout" Target="../slideLayouts/slideLayout3.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image" Target="../media/image-45-1.png"/><Relationship Id="rId2" Type="http://schemas.openxmlformats.org/officeDocument/2006/relationships/image" Target="../media/image-45-2.svg"/><Relationship Id="rId3" Type="http://schemas.openxmlformats.org/officeDocument/2006/relationships/slideLayout" Target="../slideLayouts/slideLayout3.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image" Target="../media/image-46-1.png"/><Relationship Id="rId2" Type="http://schemas.openxmlformats.org/officeDocument/2006/relationships/image" Target="../media/image-46-2.svg"/><Relationship Id="rId3" Type="http://schemas.openxmlformats.org/officeDocument/2006/relationships/slideLayout" Target="../slideLayouts/slideLayout3.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image" Target="../media/image-47-1.png"/><Relationship Id="rId2" Type="http://schemas.openxmlformats.org/officeDocument/2006/relationships/image" Target="../media/image-47-2.svg"/><Relationship Id="rId3" Type="http://schemas.openxmlformats.org/officeDocument/2006/relationships/slideLayout" Target="../slideLayouts/slideLayout3.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image" Target="../media/image-48-1.png"/><Relationship Id="rId2" Type="http://schemas.openxmlformats.org/officeDocument/2006/relationships/image" Target="../media/image-48-2.svg"/><Relationship Id="rId3" Type="http://schemas.openxmlformats.org/officeDocument/2006/relationships/slideLayout" Target="../slideLayouts/slideLayout3.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image" Target="../media/image-49-1.png"/><Relationship Id="rId2" Type="http://schemas.openxmlformats.org/officeDocument/2006/relationships/image" Target="../media/image-49-2.svg"/><Relationship Id="rId3" Type="http://schemas.openxmlformats.org/officeDocument/2006/relationships/slideLayout" Target="../slideLayouts/slideLayout3.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image" Target="../media/image-50-1.png"/><Relationship Id="rId2" Type="http://schemas.openxmlformats.org/officeDocument/2006/relationships/image" Target="../media/image-50-2.svg"/><Relationship Id="rId3" Type="http://schemas.openxmlformats.org/officeDocument/2006/relationships/slideLayout" Target="../slideLayouts/slideLayout3.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image-51-1.png"/><Relationship Id="rId2" Type="http://schemas.openxmlformats.org/officeDocument/2006/relationships/image" Target="../media/image-51-2.svg"/><Relationship Id="rId3" Type="http://schemas.openxmlformats.org/officeDocument/2006/relationships/slideLayout" Target="../slideLayouts/slideLayout3.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image" Target="../media/image-56-1.png"/><Relationship Id="rId2" Type="http://schemas.openxmlformats.org/officeDocument/2006/relationships/slideLayout" Target="../slideLayouts/slideLayout3.xml"/><Relationship Id="rId3"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hyperlink" Target="https://www.cgad.fr/publications/" TargetMode="External"/><Relationship Id="rId2" Type="http://schemas.openxmlformats.org/officeDocument/2006/relationships/hyperlink" Target="https://www.saveurs-commerce.fr" TargetMode="External"/><Relationship Id="rId3" Type="http://schemas.openxmlformats.org/officeDocument/2006/relationships/hyperlink" Target="http://www.lsa-conso.fr" TargetMode="External"/><Relationship Id="rId4" Type="http://schemas.openxmlformats.org/officeDocument/2006/relationships/hyperlink" Target="https://www.lsa-conso.fr/le-chiffre-du-jour-combien-pese-le-circuit-de-la-proximite-en-france,293346" TargetMode="External"/><Relationship Id="rId5" Type="http://schemas.openxmlformats.org/officeDocument/2006/relationships/hyperlink" Target="http://www.fcd.fr/media/filer_public/5c/3b/5c3b8c8f-e5f2-4ba4-9d5f-f746c8f264b7/conjoncture_dans_la_filiere_alimentaire_-_extraits_pour_publication_site_-__janvier_2019.pdf" TargetMode="External"/><Relationship Id="rId6" Type="http://schemas.openxmlformats.org/officeDocument/2006/relationships/hyperlink" Target="https://www.devlyx.com/2021/04/19/epicerie-ce-quil-faut-savoir-guide-de-lepicier-devlyx/" TargetMode="External"/><Relationship Id="rId7" Type="http://schemas.openxmlformats.org/officeDocument/2006/relationships/slideLayout" Target="../slideLayouts/slideLayout3.xml"/><Relationship Id="rId8"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hyperlink" Target="https://www.legifrance.gouv.fr/conv_coll/id/KALICONT000005635421" TargetMode="External"/><Relationship Id="rId2" Type="http://schemas.openxmlformats.org/officeDocument/2006/relationships/hyperlink" Target="https://www.legifrance.gouv.fr/conv_coll/id/KALICONT000005635085" TargetMode="External"/><Relationship Id="rId3" Type="http://schemas.openxmlformats.org/officeDocument/2006/relationships/slideLayout" Target="../slideLayouts/slideLayout3.xml"/><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image" Target="../media/image-62-1.png"/><Relationship Id="rId2" Type="http://schemas.openxmlformats.org/officeDocument/2006/relationships/slideLayout" Target="../slideLayouts/slideLayout3.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image" Target="../media/image-63-1.png"/><Relationship Id="rId2" Type="http://schemas.openxmlformats.org/officeDocument/2006/relationships/image" Target="../media/image-63-2.svg"/><Relationship Id="rId3" Type="http://schemas.openxmlformats.org/officeDocument/2006/relationships/slideLayout" Target="../slideLayouts/slideLayout3.xml"/><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image" Target="../media/image-64-1.jpeg"/><Relationship Id="rId2" Type="http://schemas.openxmlformats.org/officeDocument/2006/relationships/image" Target="../media/image-64-2.jpeg"/><Relationship Id="rId3" Type="http://schemas.openxmlformats.org/officeDocument/2006/relationships/image" Target="../media/image-64-3.jpeg"/><Relationship Id="rId4" Type="http://schemas.openxmlformats.org/officeDocument/2006/relationships/image" Target="../media/image-64-4.jpeg"/><Relationship Id="rId5" Type="http://schemas.openxmlformats.org/officeDocument/2006/relationships/image" Target="../media/image-64-5.jpeg"/><Relationship Id="rId6" Type="http://schemas.openxmlformats.org/officeDocument/2006/relationships/image" Target="../media/image-64-6.jpeg"/><Relationship Id="rId7" Type="http://schemas.openxmlformats.org/officeDocument/2006/relationships/slideLayout" Target="../slideLayouts/slideLayout3.xml"/><Relationship Id="rId8"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image" Target="../media/image-66-1.png"/><Relationship Id="rId2" Type="http://schemas.openxmlformats.org/officeDocument/2006/relationships/image" Target="../media/image-66-2.svg"/><Relationship Id="rId3" Type="http://schemas.openxmlformats.org/officeDocument/2006/relationships/slideLayout" Target="../slideLayouts/slideLayout3.xml"/><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3.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Rapport d’étude de marché</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r>
              <a:rPr lang="en-US" sz="1800" dirty="0">
                <a:solidFill>
                  <a:srgbClr val="000000"/>
                </a:solidFill>
              </a:rPr>
              <a:t>Supérettes -13080 Aix-en-Provence</a:t>
            </a:r>
            <a:endParaRPr lang="en-US" sz="1800" dirty="0"/>
          </a:p>
        </p:txBody>
      </p:sp>
      <p:sp>
        <p:nvSpPr>
          <p:cNvPr id="4" name="Text 2"/>
          <p:cNvSpPr/>
          <p:nvPr/>
        </p:nvSpPr>
        <p:spPr>
          <a:xfrm>
            <a:off x="822960" y="8229600"/>
            <a:ext cx="14813280" cy="0"/>
          </a:xfrm>
          <a:prstGeom prst="rect">
            <a:avLst/>
          </a:prstGeom>
          <a:noFill/>
          <a:ln/>
        </p:spPr>
        <p:txBody>
          <a:bodyPr wrap="square" rtlCol="0" anchor="ctr"/>
          <a:lstStyle>
            <a:lvl1pPr algn="l"/>
          </a:lstStyle>
          <a:p>
            <a:pPr algn="l" indent="0" marL="0">
              <a:spcBef>
                <a:spcPts val="600"/>
              </a:spcBef>
              <a:buNone/>
            </a:pPr>
            <a:r>
              <a:rPr lang="en-US" sz="3600" dirty="0">
                <a:solidFill>
                  <a:srgbClr val="36D7B7"/>
                </a:solidFill>
              </a:rPr>
              <a:t>❶</a:t>
            </a:r>
            <a:pPr algn="l" indent="0" marL="0">
              <a:spcBef>
                <a:spcPts val="600"/>
              </a:spcBef>
              <a:buNone/>
            </a:pPr>
            <a:r>
              <a:rPr lang="en-US" sz="2400" dirty="0">
                <a:solidFill>
                  <a:srgbClr val="000000"/>
                </a:solidFill>
              </a:rPr>
              <a:t>   Introduction</a:t>
            </a:r>
            <a:endParaRPr lang="en-US" sz="2400" dirty="0"/>
          </a:p>
          <a:p>
            <a:pPr algn="l" indent="0" marL="0">
              <a:spcBef>
                <a:spcPts val="600"/>
              </a:spcBef>
              <a:buNone/>
            </a:pPr>
            <a:r>
              <a:rPr lang="en-US" sz="3600" dirty="0">
                <a:solidFill>
                  <a:srgbClr val="36D7B7"/>
                </a:solidFill>
              </a:rPr>
              <a:t>❷</a:t>
            </a:r>
            <a:pPr algn="l" indent="0" marL="0">
              <a:spcBef>
                <a:spcPts val="600"/>
              </a:spcBef>
              <a:buNone/>
            </a:pPr>
            <a:r>
              <a:rPr lang="en-US" sz="2400" dirty="0">
                <a:solidFill>
                  <a:srgbClr val="000000"/>
                </a:solidFill>
              </a:rPr>
              <a:t>   Élements chiffrés</a:t>
            </a:r>
            <a:endParaRPr lang="en-US" sz="2400" dirty="0"/>
          </a:p>
          <a:p>
            <a:pPr algn="l" indent="0" marL="0">
              <a:spcBef>
                <a:spcPts val="600"/>
              </a:spcBef>
              <a:buNone/>
            </a:pPr>
            <a:r>
              <a:rPr lang="en-US" sz="3600" dirty="0">
                <a:solidFill>
                  <a:srgbClr val="36D7B7"/>
                </a:solidFill>
              </a:rPr>
              <a:t>❸</a:t>
            </a:r>
            <a:pPr algn="l" indent="0" marL="0">
              <a:spcBef>
                <a:spcPts val="600"/>
              </a:spcBef>
              <a:buNone/>
            </a:pPr>
            <a:r>
              <a:rPr lang="en-US" sz="2400" dirty="0">
                <a:solidFill>
                  <a:srgbClr val="000000"/>
                </a:solidFill>
              </a:rPr>
              <a:t>   Emplacement</a:t>
            </a:r>
            <a:endParaRPr lang="en-US" sz="2400" dirty="0"/>
          </a:p>
          <a:p>
            <a:pPr algn="l" indent="0" marL="0">
              <a:spcBef>
                <a:spcPts val="600"/>
              </a:spcBef>
              <a:buNone/>
            </a:pPr>
            <a:r>
              <a:rPr lang="en-US" sz="3600" dirty="0">
                <a:solidFill>
                  <a:srgbClr val="36D7B7"/>
                </a:solidFill>
              </a:rPr>
              <a:t>❹</a:t>
            </a:r>
            <a:pPr algn="l" indent="0" marL="0">
              <a:spcBef>
                <a:spcPts val="600"/>
              </a:spcBef>
              <a:buNone/>
            </a:pPr>
            <a:r>
              <a:rPr lang="en-US" sz="2400" dirty="0">
                <a:solidFill>
                  <a:srgbClr val="000000"/>
                </a:solidFill>
              </a:rPr>
              <a:t>   Contexte du secteur</a:t>
            </a:r>
            <a:endParaRPr lang="en-US" sz="24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LES 10 TRANSACTIONS LES PLUS PROCHES</a:t>
            </a:r>
            <a:endParaRPr lang="en-US" sz="3200" dirty="0"/>
          </a:p>
        </p:txBody>
      </p:sp>
      <p:graphicFrame>
        <p:nvGraphicFramePr>
          <p:cNvPr id="11"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688818"/>
                <a:gridCol w="1033226"/>
                <a:gridCol w="574015"/>
                <a:gridCol w="975825"/>
                <a:gridCol w="803620"/>
                <a:gridCol w="2296058"/>
                <a:gridCol w="975825"/>
                <a:gridCol w="574015"/>
                <a:gridCol w="975825"/>
                <a:gridCol w="803620"/>
                <a:gridCol w="918423"/>
                <a:gridCol w="803620"/>
              </a:tblGrid>
              <a:tr h="0">
                <a:tc gridSpan="4">
                  <a:txBody>
                    <a:bodyPr/>
                    <a:lstStyle/>
                    <a:p>
                      <a:pPr algn="ctr" indent="0" marL="0">
                        <a:buNone/>
                      </a:pPr>
                      <a:r>
                        <a:rPr lang="en-US" sz="1200" b="1" dirty="0">
                          <a:solidFill>
                            <a:srgbClr val="FFFFFF"/>
                          </a:solidFill>
                        </a:rPr>
                        <a:t>Détails Acheteur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gridSpan="2">
                  <a:txBody>
                    <a:bodyPr/>
                    <a:lstStyle/>
                    <a:p>
                      <a:pPr algn="ctr" indent="0" marL="0">
                        <a:buNone/>
                      </a:pPr>
                      <a:r>
                        <a:rPr lang="en-US" sz="1200" b="1" dirty="0">
                          <a:solidFill>
                            <a:srgbClr val="FFFFFF"/>
                          </a:solidFill>
                        </a:rPr>
                        <a:t>Détails Vendeur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gridSpan="3">
                  <a:txBody>
                    <a:bodyPr/>
                    <a:lstStyle/>
                    <a:p>
                      <a:pPr algn="ctr" indent="0" marL="0">
                        <a:buNone/>
                      </a:pPr>
                      <a:r>
                        <a:rPr lang="en-US" sz="1200" b="1" dirty="0">
                          <a:solidFill>
                            <a:srgbClr val="FFFFFF"/>
                          </a:solidFill>
                        </a:rPr>
                        <a:t>Détails Fonds de commerce vendu</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gridSpan="3">
                  <a:txBody>
                    <a:bodyPr/>
                    <a:lstStyle/>
                    <a:p>
                      <a:pPr algn="ctr" indent="0" marL="0">
                        <a:buNone/>
                      </a:pPr>
                      <a:r>
                        <a:rPr lang="en-US" sz="1200" b="1" dirty="0">
                          <a:solidFill>
                            <a:srgbClr val="FFFFFF"/>
                          </a:solidFill>
                        </a:rPr>
                        <a:t>Détails Transaction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r>
              <a:tr h="0">
                <a:tc>
                  <a:txBody>
                    <a:bodyPr/>
                    <a:lstStyle/>
                    <a:p>
                      <a:pPr algn="ctr" indent="0" marL="0">
                        <a:buNone/>
                      </a:pPr>
                      <a:r>
                        <a:rPr lang="en-US" sz="1000" b="1" dirty="0">
                          <a:solidFill>
                            <a:srgbClr val="FFFFFF"/>
                          </a:solidFill>
                        </a:rPr>
                        <a:t>Siren</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Nom</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Code Postal</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Ville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Siren</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Nom</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Adresse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Code Postal</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Ville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Date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Prix</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Multiple en % de CA HT</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S.T.D.S.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404171332</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Henri DANG VAN SUNG</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rue des Marseillais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2010-07-21</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55 000 €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DISTRIB'AIX</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878717743</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BOUBOU DISTRIBUTION</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Place des Tanneurs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2020-10-18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30 000 €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800" dirty="0">
                          <a:solidFill>
                            <a:srgbClr val="000000"/>
                          </a:solidFill>
                        </a:rPr>
                        <a:t>878717743</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BOUBOU DISTRIBUTION</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504466798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SARL YANIS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Place des Tanneurs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2019-11-26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33 000 €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800" dirty="0">
                          <a:solidFill>
                            <a:srgbClr val="000000"/>
                          </a:solidFill>
                        </a:rPr>
                        <a:t>504466798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YANIS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13010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Marseille 10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449277565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CCNC</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rue des Tanneurs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2008-08-15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165 000 €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800" dirty="0">
                          <a:solidFill>
                            <a:srgbClr val="000000"/>
                          </a:solidFill>
                        </a:rPr>
                        <a:t>887589885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BY PRETTY CAKE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822015186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SWEET DELICES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Rue des Cordeliers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2020-10-06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100 000 €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800" dirty="0">
                          <a:solidFill>
                            <a:srgbClr val="000000"/>
                          </a:solidFill>
                        </a:rPr>
                        <a:t>790500771</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T M Y</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504660325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BKCHL</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rue des Cordeliers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2013-04-26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170 000 €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800" dirty="0">
                          <a:solidFill>
                            <a:srgbClr val="000000"/>
                          </a:solidFill>
                        </a:rPr>
                        <a:t>504660325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BKCHL</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13004</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Marseille 04</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493019285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CCNC 2</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rue des Cordeliers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2008-08-15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95 000 €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800" dirty="0">
                          <a:solidFill>
                            <a:srgbClr val="000000"/>
                          </a:solidFill>
                        </a:rPr>
                        <a:t>492215447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OLETIS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13840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Rognes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481020691</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PAIN DE MEULE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boulevard Victor Coq</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2013-12-12</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110 000 €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800" dirty="0">
                          <a:solidFill>
                            <a:srgbClr val="000000"/>
                          </a:solidFill>
                        </a:rPr>
                        <a:t>842793713</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3G</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814533535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LA GRIGNOTIERE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rue Victor Leydet</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2018-10-16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55 000 €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800" dirty="0">
                          <a:solidFill>
                            <a:srgbClr val="000000"/>
                          </a:solidFill>
                        </a:rPr>
                        <a:t>539210336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O.M.A.</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422113688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MS ALIMENTAIRE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rue des Cordeliers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13100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Aix-en-Provence</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2012-02-03</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33 000 €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BODACC (Bulletin officiel des annonces civiles et commerciales), à partir de 2008</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représente les 10 transactions de fonds de commerce les plus proches en indiquant pour chacune d’entre elles des informations sur la date, l’acheteur, le vendeur, le prix de transaction et, si la donnée est publique, le multiple de chiffre d’affaires induit</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VALORISATION DES FONDS DE COMMERCE</a:t>
            </a:r>
            <a:endParaRPr lang="en-US" sz="3200" dirty="0"/>
          </a:p>
        </p:txBody>
      </p:sp>
      <p:graphicFrame>
        <p:nvGraphicFramePr>
          <p:cNvPr id="12"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2344400" cy="914400"/>
        </p:xfrm>
        <a:graphic>
          <a:graphicData uri="http://schemas.openxmlformats.org/drawingml/2006/table">
            <a:tbl>
              <a:tblPr/>
              <a:tblGrid>
                <a:gridCol w="1262832"/>
                <a:gridCol w="1664642"/>
                <a:gridCol w="1664642"/>
                <a:gridCol w="1664642"/>
                <a:gridCol w="1664642"/>
                <a:gridCol w="229606"/>
                <a:gridCol w="1664642"/>
                <a:gridCol w="1664642"/>
              </a:tblGrid>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gridSpan="2">
                  <a:txBody>
                    <a:bodyPr/>
                    <a:lstStyle/>
                    <a:p>
                      <a:pPr algn="ctr" indent="0" marL="0">
                        <a:buNone/>
                      </a:pPr>
                      <a:r>
                        <a:rPr lang="en-US" sz="1200" b="1" dirty="0">
                          <a:solidFill>
                            <a:srgbClr val="FFFFFF"/>
                          </a:solidFill>
                        </a:rPr>
                        <a:t>Multiple de CA HT (prix de cession exprimé en % du CA du fonds vendu)</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gridSpan="2">
                  <a:txBody>
                    <a:bodyPr/>
                    <a:lstStyle/>
                    <a:p>
                      <a:pPr algn="ctr" indent="0" marL="0">
                        <a:buNone/>
                      </a:pPr>
                      <a:r>
                        <a:rPr lang="en-US" sz="1200" b="1" dirty="0">
                          <a:solidFill>
                            <a:srgbClr val="FFFFFF"/>
                          </a:solidFill>
                        </a:rPr>
                        <a:t>Multiple de EBE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gridSpan="2">
                  <a:txBody>
                    <a:bodyPr/>
                    <a:lstStyle/>
                    <a:p>
                      <a:pPr algn="ctr" indent="0" marL="0">
                        <a:buNone/>
                      </a:pPr>
                      <a:r>
                        <a:rPr lang="en-US" sz="1200" b="1" dirty="0">
                          <a:solidFill>
                            <a:srgbClr val="FFFFFF"/>
                          </a:solidFill>
                        </a:rPr>
                        <a:t>Multiple de Effectif total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r>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50 cessions dans l'intercommunalité: Métropole d'Aix-Marseille-Provence  entre 2012 et 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1 401 cessions en France  entre 2012 et 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35 cessions dans l'intercommunalité: Métropole d'Aix-Marseille-Provence  entre 2012 et 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843 cessions en France  entre 2012 et 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124 cessions dans l'intercommunalité: Métropole d'Aix-Marseille-Provence  entre 2012 et 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4 113 cessions en France  entre 2012 et 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Fourchette basse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22,09%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21,58%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3,74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3,55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29 643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b="1" dirty="0">
                          <a:solidFill>
                            <a:srgbClr val="000000"/>
                          </a:solidFill>
                        </a:rPr>
                        <a:t>Médiane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29,18%</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30,98%</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7,94</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6,57</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53 283</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52 500</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r>
              <a:tr h="0">
                <a:tc>
                  <a:txBody>
                    <a:bodyPr/>
                    <a:lstStyle/>
                    <a:p>
                      <a:pPr algn="ctr" indent="0" marL="0">
                        <a:buNone/>
                      </a:pPr>
                      <a:r>
                        <a:rPr lang="en-US" sz="1000" dirty="0">
                          <a:solidFill>
                            <a:srgbClr val="000000"/>
                          </a:solidFill>
                        </a:rPr>
                        <a:t>Fourchette haute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36,88%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46,11%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16,36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11,79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90 000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Activités (NAF) : Commerce d'alimentation générale, Supérettes</a:t>
            </a:r>
            <a:endParaRPr lang="en-US" sz="1000" dirty="0"/>
          </a:p>
          <a:p>
            <a:pPr algn="l" marL="342900" indent="-342900">
              <a:buSzPct val="100000"/>
              <a:buChar char="•"/>
            </a:pPr>
            <a:r>
              <a:rPr lang="en-US" sz="1200" dirty="0">
                <a:solidFill>
                  <a:srgbClr val="737373"/>
                </a:solidFill>
              </a:rPr>
              <a:t>Période considérée : 2012 - 2025</a:t>
            </a:r>
            <a:endParaRPr lang="en-US" sz="1000" dirty="0"/>
          </a:p>
          <a:p>
            <a:pPr algn="l" marL="342900" indent="-342900">
              <a:buSzPct val="100000"/>
              <a:buChar char="•"/>
            </a:pPr>
            <a:r>
              <a:rPr lang="en-US" sz="1200" dirty="0">
                <a:solidFill>
                  <a:srgbClr val="737373"/>
                </a:solidFill>
              </a:rPr>
              <a:t>Prix : 0€ - 1 500 000€ et plus</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marL="342900" indent="-342900">
              <a:buSzPct val="100000"/>
              <a:buChar char="•"/>
            </a:pPr>
            <a:r>
              <a:rPr lang="en-US" sz="1200" dirty="0">
                <a:solidFill>
                  <a:srgbClr val="737373"/>
                </a:solidFill>
              </a:rPr>
              <a:t>Maturité du fond vendu : 0 ans-10 ans et plus</a:t>
            </a:r>
            <a:endParaRPr lang="en-US" sz="1000" dirty="0"/>
          </a:p>
          <a:p>
            <a:pPr algn="l" marL="342900" indent="-342900">
              <a:buSzPct val="100000"/>
              <a:buChar char="•"/>
            </a:pPr>
            <a:r>
              <a:rPr lang="en-US" sz="1200" dirty="0">
                <a:solidFill>
                  <a:srgbClr val="737373"/>
                </a:solidFill>
              </a:rPr>
              <a:t>Concerné par une procédure collective : Tous types de fonds inclus dans l'analyse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BODACC (Bulletin officiel des annonces civiles et commerciales), à partir de 2008</a:t>
            </a:r>
            <a:endParaRPr lang="en-US" sz="1000" dirty="0"/>
          </a:p>
          <a:p>
            <a:pPr algn="l" marL="342900" indent="-342900">
              <a:buSzPct val="100000"/>
              <a:buChar char="•"/>
            </a:pPr>
            <a:r>
              <a:rPr lang="en-US" sz="1200" dirty="0">
                <a:solidFill>
                  <a:srgbClr val="737373"/>
                </a:solidFill>
              </a:rPr>
              <a:t>Données InfoGreffe non confidentialisées, à partir de 2015</a:t>
            </a:r>
            <a:endParaRPr lang="en-US" sz="1000" dirty="0"/>
          </a:p>
          <a:p>
            <a:pPr algn="l" marL="342900" indent="-342900">
              <a:buSzPct val="100000"/>
              <a:buChar char="•"/>
            </a:pPr>
            <a:r>
              <a:rPr lang="en-US" sz="1200" dirty="0">
                <a:solidFill>
                  <a:srgbClr val="737373"/>
                </a:solidFill>
              </a:rPr>
              <a:t>Données atometrics</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vous indique les multiples de valorisation de fonds de commerce observés à partir de transactions précédentes :</a:t>
            </a:r>
            <a:endParaRPr lang="en-US" sz="1400" dirty="0"/>
          </a:p>
          <a:p>
            <a:pPr algn="l" indent="0" marL="0">
              <a:buNone/>
            </a:pPr>
            <a:r>
              <a:rPr lang="en-US" sz="1400" dirty="0">
                <a:solidFill>
                  <a:srgbClr val="000000"/>
                </a:solidFill>
              </a:rPr>
              <a:t>- Multiple de chiffre d’affaires</a:t>
            </a:r>
            <a:endParaRPr lang="en-US" sz="1400" dirty="0"/>
          </a:p>
          <a:p>
            <a:pPr algn="l" indent="0" marL="0">
              <a:buNone/>
            </a:pPr>
            <a:r>
              <a:rPr lang="en-US" sz="1400" dirty="0">
                <a:solidFill>
                  <a:srgbClr val="000000"/>
                </a:solidFill>
              </a:rPr>
              <a:t>- Multiple d’EBE</a:t>
            </a:r>
            <a:endParaRPr lang="en-US" sz="1400" dirty="0"/>
          </a:p>
          <a:p>
            <a:pPr algn="l" indent="0" marL="0">
              <a:buNone/>
            </a:pPr>
            <a:r>
              <a:rPr lang="en-US" sz="1400" dirty="0">
                <a:solidFill>
                  <a:srgbClr val="000000"/>
                </a:solidFill>
              </a:rPr>
              <a:t>- Multiple d’effectif</a:t>
            </a:r>
            <a:endParaRPr lang="en-US" sz="1400" dirty="0"/>
          </a:p>
          <a:p>
            <a:pPr algn="l" indent="0" marL="0">
              <a:buNone/>
            </a:pPr>
            <a:endParaRPr lang="en-US" sz="1400" dirty="0"/>
          </a:p>
          <a:p>
            <a:pPr algn="l" indent="0" marL="0">
              <a:buNone/>
            </a:pPr>
            <a:r>
              <a:rPr lang="en-US" sz="1400" dirty="0">
                <a:solidFill>
                  <a:srgbClr val="000000"/>
                </a:solidFill>
              </a:rPr>
              <a:t>L’approche privilégiée est celle du multiple de chiffre d’affaires sur laquelle vous pouvez observer l’application du multiple ‘fourchette basse’, du multiple médian et du multiple ‘fourchette haute’. Le chiffre indiqué en vert reflète la performance relative du fonds par rapport au marché. Il s’agit d’une estimation faite du positionnement de la valeur du fond sur la fourchette en fonction de sa performance par rapport à ses pairs.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TENDANCE DE PRIX DES FONDS DE COMMERCE</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5534406" cy="5087714"/>
          </a:xfrm>
          <a:prstGeom prst="rect">
            <a:avLst/>
          </a:prstGeom>
        </p:spPr>
      </p:pic>
      <p:graphicFrame>
        <p:nvGraphicFramePr>
          <p:cNvPr id="13" name="Table 0"/>
          <p:cNvGraphicFramePr>
            <a:graphicFrameLocks noGrp="1"/>
          </p:cNvGraphicFramePr>
          <p:nvPr>
            <p:extLst>
              <p:ext uri="{D42A27DB-BD31-4B8C-83A1-F6EECF244321}">
                <p14:modId xmlns:p14="http://schemas.microsoft.com/office/powerpoint/2010/main" val="1579011935"/>
              </p:ext>
            </p:extLst>
          </p:nvPr>
        </p:nvGraphicFramePr>
        <p:xfrm>
          <a:off x="6439662" y="1028700"/>
          <a:ext cx="5616702" cy="914400"/>
        </p:xfrm>
        <a:graphic>
          <a:graphicData uri="http://schemas.openxmlformats.org/drawingml/2006/table">
            <a:tbl>
              <a:tblPr/>
              <a:tblGrid>
                <a:gridCol w="1123340"/>
                <a:gridCol w="748894"/>
                <a:gridCol w="748894"/>
                <a:gridCol w="748894"/>
                <a:gridCol w="748894"/>
                <a:gridCol w="748894"/>
                <a:gridCol w="748894"/>
              </a:tblGrid>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2020</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2021</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2022</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gridSpan="7">
                  <a:txBody>
                    <a:bodyPr/>
                    <a:lstStyle/>
                    <a:p>
                      <a:pPr algn="ctr" indent="0" marL="0">
                        <a:buNone/>
                      </a:pPr>
                      <a:r>
                        <a:rPr lang="en-US" sz="1200" b="1" dirty="0">
                          <a:solidFill>
                            <a:srgbClr val="FFFFFF"/>
                          </a:solidFill>
                        </a:rPr>
                        <a:t>Région: Provence-Alpes-Côte d'Azur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r>
              <a:tr h="0">
                <a:tc>
                  <a:txBody>
                    <a:bodyPr/>
                    <a:lstStyle/>
                    <a:p>
                      <a:pPr algn="ctr" indent="0" marL="0">
                        <a:buNone/>
                      </a:pPr>
                      <a:r>
                        <a:rPr lang="en-US" sz="1000" dirty="0">
                          <a:solidFill>
                            <a:srgbClr val="000000"/>
                          </a:solidFill>
                        </a:rPr>
                        <a:t>Prix médian en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58 000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65 000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65 000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106 950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78 500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100 000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Évolution en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+65 %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Nb. de ventes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86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105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Volume en M€</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5,24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8,82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9,46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17,72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15,56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4,94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gridSpan="7">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r>
              <a:tr h="0">
                <a:tc>
                  <a:txBody>
                    <a:bodyPr/>
                    <a:lstStyle/>
                    <a:p>
                      <a:pPr algn="ctr" indent="0" marL="0">
                        <a:buNone/>
                      </a:pPr>
                      <a:r>
                        <a:rPr lang="en-US" sz="1000" dirty="0">
                          <a:solidFill>
                            <a:srgbClr val="000000"/>
                          </a:solidFill>
                        </a:rPr>
                        <a:t>Prix médian en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61 000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65 000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70 000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Évolution en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-7,1 %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+7,7 %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Nb. de ventes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746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962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1 018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960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927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379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Volume en M€</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86,97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108,58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118,5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117,66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121,01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75,47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5"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Activités (NAF) : Commerce d'alimentation générale, Supérettes</a:t>
            </a:r>
            <a:endParaRPr lang="en-US" sz="1000" dirty="0"/>
          </a:p>
          <a:p>
            <a:pPr algn="l" marL="342900" indent="-342900">
              <a:buSzPct val="100000"/>
              <a:buChar char="•"/>
            </a:pPr>
            <a:r>
              <a:rPr lang="en-US" sz="1200" dirty="0">
                <a:solidFill>
                  <a:srgbClr val="737373"/>
                </a:solidFill>
              </a:rPr>
              <a:t>Prix : 0€ - 1 500 000€ et plus</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marL="342900" indent="-342900">
              <a:buSzPct val="100000"/>
              <a:buChar char="•"/>
            </a:pPr>
            <a:r>
              <a:rPr lang="en-US" sz="1200" dirty="0">
                <a:solidFill>
                  <a:srgbClr val="737373"/>
                </a:solidFill>
              </a:rPr>
              <a:t>Maturité du fond vendu : 0 ans-10 ans et plus</a:t>
            </a:r>
            <a:endParaRPr lang="en-US" sz="1000" dirty="0"/>
          </a:p>
          <a:p>
            <a:pPr algn="l" marL="342900" indent="-342900">
              <a:buSzPct val="100000"/>
              <a:buChar char="•"/>
            </a:pPr>
            <a:r>
              <a:rPr lang="en-US" sz="1200" dirty="0">
                <a:solidFill>
                  <a:srgbClr val="737373"/>
                </a:solidFill>
              </a:rPr>
              <a:t>Concerné par une procédure collective : Tous types de fonds inclus dans l'analyse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BODACC (Bulletin officiel des annonces civiles et commerciales) retraitées par atometrics, à partir de 2015</a:t>
            </a:r>
            <a:endParaRPr lang="en-US" sz="1000" dirty="0"/>
          </a:p>
        </p:txBody>
      </p:sp>
      <p:sp>
        <p:nvSpPr>
          <p:cNvPr id="6"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présente l’évolution des prix médians des fonds de commerce, à l’échelle locale et à l’échelle nationale. Le tableau fournit également les informations sur les volumes vendus.</a:t>
            </a:r>
            <a:endParaRPr lang="en-US" sz="1400" dirty="0"/>
          </a:p>
        </p:txBody>
      </p:sp>
      <p:sp>
        <p:nvSpPr>
          <p:cNvPr id="7"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Ventes immobilières</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VENTES IMMOBILIÈRES DEPUIS 2014</a:t>
            </a:r>
            <a:endParaRPr lang="en-US" sz="3200" dirty="0"/>
          </a:p>
        </p:txBody>
      </p:sp>
      <p:pic>
        <p:nvPicPr>
          <p:cNvPr id="3" name="Image 0" descr="preencoded.png">    </p:cNvPr>
          <p:cNvPicPr>
            <a:picLocks noChangeAspect="1"/>
          </p:cNvPicPr>
          <p:nvPr/>
        </p:nvPicPr>
        <p:blipFill>
          <a:blip r:embed="rId1"/>
          <a:stretch>
            <a:fillRect/>
          </a:stretch>
        </p:blipFill>
        <p:spPr>
          <a:xfrm>
            <a:off x="981028" y="1028700"/>
            <a:ext cx="10588085" cy="5623560"/>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Période considérée : 2014 - 2024</a:t>
            </a:r>
            <a:endParaRPr lang="en-US" sz="1000" dirty="0"/>
          </a:p>
          <a:p>
            <a:pPr algn="l" marL="342900" indent="-342900">
              <a:buSzPct val="100000"/>
              <a:buChar char="•"/>
            </a:pPr>
            <a:r>
              <a:rPr lang="en-US" sz="1200" dirty="0">
                <a:solidFill>
                  <a:srgbClr val="737373"/>
                </a:solidFill>
              </a:rPr>
              <a:t>Inclure les ventes mixtes (à la fois surface bâtie et terrain) : oui</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 Demande de valeurs foncières » alimenté par la « Base nationale des données patrimoniales » (BNDP), à partir de 2014,  transactions intervenues sur le territoire métropolitain et les DOM-TOM, à l’exception de l’Alsace-Moselle et de Mayotte.</a:t>
            </a:r>
            <a:endParaRPr lang="en-US" sz="1000" dirty="0"/>
          </a:p>
          <a:p>
            <a:pPr algn="l" marL="342900" indent="-342900">
              <a:buSzPct val="100000"/>
              <a:buChar char="•"/>
            </a:pPr>
            <a:r>
              <a:rPr lang="en-US" sz="1200" dirty="0">
                <a:solidFill>
                  <a:srgbClr val="737373"/>
                </a:solidFill>
              </a:rPr>
              <a:t>Les données font l’objet d’une mise à jour semestrielle par la DGFiP, en avril et en octobre. Lors de chaque mise à jour, de nouvelles transactions sont susceptibles d’être ajoutées dans tous les millésimes en fonction de la date de mutation.</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Vous pouvez observer sur cette carte les dernières transactions immobilières ayant eu lieu à proximité de votre emplacement. Chaque parcelle de couleur représente une transaction. Plus la couleur est foncée plus le prix par m² observé est élevé.</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LES 10 VENTES IMMOBILIÈRES LES PLUS PROCHES</a:t>
            </a:r>
            <a:endParaRPr lang="en-US" sz="3200" dirty="0"/>
          </a:p>
        </p:txBody>
      </p:sp>
      <p:graphicFrame>
        <p:nvGraphicFramePr>
          <p:cNvPr id="16"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2344400" cy="914400"/>
        </p:xfrm>
        <a:graphic>
          <a:graphicData uri="http://schemas.openxmlformats.org/drawingml/2006/table">
            <a:tbl>
              <a:tblPr/>
              <a:tblGrid>
                <a:gridCol w="803620"/>
                <a:gridCol w="1262832"/>
                <a:gridCol w="688818"/>
                <a:gridCol w="1033226"/>
                <a:gridCol w="1033226"/>
                <a:gridCol w="1262832"/>
                <a:gridCol w="803620"/>
                <a:gridCol w="803620"/>
                <a:gridCol w="1148029"/>
                <a:gridCol w="1033226"/>
                <a:gridCol w="918423"/>
                <a:gridCol w="688818"/>
              </a:tblGrid>
              <a:tr h="0">
                <a:tc>
                  <a:txBody>
                    <a:bodyPr/>
                    <a:lstStyle/>
                    <a:p>
                      <a:pPr algn="ctr" indent="0" marL="0">
                        <a:buNone/>
                      </a:pPr>
                      <a:r>
                        <a:rPr lang="en-US" sz="1000" b="1" dirty="0">
                          <a:solidFill>
                            <a:srgbClr val="FFFFFF"/>
                          </a:solidFill>
                        </a:rPr>
                        <a:t>Date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Adresse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Code Postal</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Commune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Type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Parcelle(s) vendue(s)</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Total surface réelle bâtie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Total surface terrain</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Type terrain</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Total surface (bâtie + terrain)</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Prix (valeur foncière)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Prix par m²</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700" dirty="0">
                          <a:solidFill>
                            <a:srgbClr val="000000"/>
                          </a:solidFill>
                        </a:rPr>
                        <a:t>2024-04-22</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30 RUE DES MAGNANS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13100</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Aix-en-Provence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Appartement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13001000AB0314</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57m²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24m²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81m²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n.a.</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700" dirty="0">
                          <a:solidFill>
                            <a:srgbClr val="000000"/>
                          </a:solidFill>
                        </a:rPr>
                        <a:t>2019-03-28</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 RUE DE L ANNONCIADE</a:t>
                      </a:r>
                      <a:endParaRPr lang="en-US" sz="700" dirty="0"/>
                    </a:p>
                    <a:p>
                      <a:pPr algn="ctr" indent="0" marL="0">
                        <a:buNone/>
                      </a:pPr>
                      <a:r>
                        <a:rPr lang="en-US" sz="700" dirty="0">
                          <a:solidFill>
                            <a:srgbClr val="000000"/>
                          </a:solidFill>
                        </a:rPr>
                        <a:t>RUE AUMONE VIEILLE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13100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Aix-en-Provence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Local commercial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13001000AB0310</a:t>
                      </a:r>
                      <a:endParaRPr lang="en-US" sz="700" dirty="0"/>
                    </a:p>
                    <a:p>
                      <a:pPr algn="ctr" indent="0" marL="0">
                        <a:buNone/>
                      </a:pPr>
                      <a:r>
                        <a:rPr lang="en-US" sz="700" dirty="0">
                          <a:solidFill>
                            <a:srgbClr val="000000"/>
                          </a:solidFill>
                        </a:rPr>
                        <a:t>13001000AB0381</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133m²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26m²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159m²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260 000 €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1 635 €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700" dirty="0">
                          <a:solidFill>
                            <a:srgbClr val="000000"/>
                          </a:solidFill>
                        </a:rPr>
                        <a:t>2018-11-22</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44 IMP PARADIS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13100</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Aix-en-Provence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Maison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13001000AB0328</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140m²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101m²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241m²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547 100 €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2 270 €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700" dirty="0">
                          <a:solidFill>
                            <a:srgbClr val="000000"/>
                          </a:solidFill>
                        </a:rPr>
                        <a:t>2017-03-14</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9 RUE FELIBRE GAUT</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13100</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Aix-en-Provence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Local commercial, Appartement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13001000AB0037</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287m²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83m²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370m²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600 000 €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1 622 €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700" dirty="0">
                          <a:solidFill>
                            <a:srgbClr val="000000"/>
                          </a:solidFill>
                        </a:rPr>
                        <a:t>2021-11-29</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4 RUE LE CORBUSIER</a:t>
                      </a:r>
                      <a:endParaRPr lang="en-US" sz="700" dirty="0"/>
                    </a:p>
                    <a:p>
                      <a:pPr algn="ctr" indent="0" marL="0">
                        <a:buNone/>
                      </a:pPr>
                      <a:r>
                        <a:rPr lang="en-US" sz="700" dirty="0">
                          <a:solidFill>
                            <a:srgbClr val="000000"/>
                          </a:solidFill>
                        </a:rPr>
                        <a:t>6 RUE FELIBRE GAUT</a:t>
                      </a:r>
                      <a:endParaRPr lang="en-US" sz="700" dirty="0"/>
                    </a:p>
                    <a:p>
                      <a:pPr algn="ctr" indent="0" marL="0">
                        <a:buNone/>
                      </a:pPr>
                      <a:r>
                        <a:rPr lang="en-US" sz="700" dirty="0">
                          <a:solidFill>
                            <a:srgbClr val="000000"/>
                          </a:solidFill>
                        </a:rPr>
                        <a:t>60 RUE BOULEGON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13090
13100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Aix-en-Provence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Local commercial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13001000CO0036</a:t>
                      </a:r>
                      <a:endParaRPr lang="en-US" sz="700" dirty="0"/>
                    </a:p>
                    <a:p>
                      <a:pPr algn="ctr" indent="0" marL="0">
                        <a:buNone/>
                      </a:pPr>
                      <a:r>
                        <a:rPr lang="en-US" sz="700" dirty="0">
                          <a:solidFill>
                            <a:srgbClr val="000000"/>
                          </a:solidFill>
                        </a:rPr>
                        <a:t>13001000AB0048</a:t>
                      </a:r>
                      <a:endParaRPr lang="en-US" sz="700" dirty="0"/>
                    </a:p>
                    <a:p>
                      <a:pPr algn="ctr" indent="0" marL="0">
                        <a:buNone/>
                      </a:pPr>
                      <a:r>
                        <a:rPr lang="en-US" sz="700" dirty="0">
                          <a:solidFill>
                            <a:srgbClr val="000000"/>
                          </a:solidFill>
                        </a:rPr>
                        <a:t>13001000AT0290</a:t>
                      </a:r>
                      <a:endParaRPr lang="en-US" sz="700" dirty="0"/>
                    </a:p>
                    <a:p>
                      <a:pPr algn="ctr" indent="0" marL="0">
                        <a:buNone/>
                      </a:pPr>
                      <a:r>
                        <a:rPr lang="en-US" sz="700" dirty="0">
                          <a:solidFill>
                            <a:srgbClr val="000000"/>
                          </a:solidFill>
                        </a:rPr>
                        <a:t>... (4 parcelles au total)</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119m²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37m²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156m²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180 000 €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1 154 €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700" dirty="0">
                          <a:solidFill>
                            <a:srgbClr val="000000"/>
                          </a:solidFill>
                        </a:rPr>
                        <a:t>2019-04-02</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31 RUE DES CORDELIERS</a:t>
                      </a:r>
                      <a:endParaRPr lang="en-US" sz="700" dirty="0"/>
                    </a:p>
                    <a:p>
                      <a:pPr algn="ctr" indent="0" marL="0">
                        <a:buNone/>
                      </a:pPr>
                      <a:r>
                        <a:rPr lang="en-US" sz="700" dirty="0">
                          <a:solidFill>
                            <a:srgbClr val="000000"/>
                          </a:solidFill>
                        </a:rPr>
                        <a:t>RUE LIEUTAUD</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13100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Aix-en-Provence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Appartement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13001000AB0375</a:t>
                      </a:r>
                      <a:endParaRPr lang="en-US" sz="700" dirty="0"/>
                    </a:p>
                    <a:p>
                      <a:pPr algn="ctr" indent="0" marL="0">
                        <a:buNone/>
                      </a:pPr>
                      <a:r>
                        <a:rPr lang="en-US" sz="700" dirty="0">
                          <a:solidFill>
                            <a:srgbClr val="000000"/>
                          </a:solidFill>
                        </a:rPr>
                        <a:t>13001000AB0353</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361m²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390m²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751m²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2 099 800 €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2 796 €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700" dirty="0">
                          <a:solidFill>
                            <a:srgbClr val="000000"/>
                          </a:solidFill>
                        </a:rPr>
                        <a:t>2016-04-26</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44 A RUE DES TANNEURS</a:t>
                      </a:r>
                      <a:endParaRPr lang="en-US" sz="700" dirty="0"/>
                    </a:p>
                    <a:p>
                      <a:pPr algn="ctr" indent="0" marL="0">
                        <a:buNone/>
                      </a:pPr>
                      <a:r>
                        <a:rPr lang="en-US" sz="700" dirty="0">
                          <a:solidFill>
                            <a:srgbClr val="000000"/>
                          </a:solidFill>
                        </a:rPr>
                        <a:t>44 RUE DES TANNEURS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13100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Aix-en-Provence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Local commercial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13001000AB0454</a:t>
                      </a:r>
                      <a:endParaRPr lang="en-US" sz="700" dirty="0"/>
                    </a:p>
                    <a:p>
                      <a:pPr algn="ctr" indent="0" marL="0">
                        <a:buNone/>
                      </a:pPr>
                      <a:r>
                        <a:rPr lang="en-US" sz="700" dirty="0">
                          <a:solidFill>
                            <a:srgbClr val="000000"/>
                          </a:solidFill>
                        </a:rPr>
                        <a:t>13001000AB0453</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393m²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245m²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638m²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520 000 €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815 €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700" dirty="0">
                          <a:solidFill>
                            <a:srgbClr val="000000"/>
                          </a:solidFill>
                        </a:rPr>
                        <a:t>2021-09-23</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34 RUE DES TANNEURS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13100</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Aix-en-Provence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Local commercial, Appartement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13001000AB0336</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313m²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140m²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453m²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1 200 000 €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2 649 €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700" dirty="0">
                          <a:solidFill>
                            <a:srgbClr val="000000"/>
                          </a:solidFill>
                        </a:rPr>
                        <a:t>2024-02-19</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23 RUE DES CORDELIERS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13100</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Aix-en-Provence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Local commercial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13001000AB0042</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50m²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26m²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76m²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510 000 €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700" dirty="0">
                          <a:solidFill>
                            <a:srgbClr val="000000"/>
                          </a:solidFill>
                        </a:rPr>
                        <a:t>6 711 €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700" dirty="0">
                          <a:solidFill>
                            <a:srgbClr val="000000"/>
                          </a:solidFill>
                        </a:rPr>
                        <a:t>2023-10-12</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23 RUE DES CORDELIERS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13100</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Aix-en-Provence</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Local commercial (&amp; Terrain)</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13001000AB0042</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50m²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26m²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sols</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76m²</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260 000 €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700" dirty="0">
                          <a:solidFill>
                            <a:srgbClr val="000000"/>
                          </a:solidFill>
                        </a:rPr>
                        <a:t>3 421 €</a:t>
                      </a:r>
                      <a:endParaRPr lang="en-US" sz="7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 Demande de valeurs foncières » alimenté par la « Base nationale des données patrimoniales » (BNDP), à partir de 2014, transactions intervenues sur le territoire métropolitain et les DOM-TOM, à l’exception de l’Alsace-Moselle et de Mayotte.</a:t>
            </a:r>
            <a:endParaRPr lang="en-US" sz="1000" dirty="0"/>
          </a:p>
          <a:p>
            <a:pPr algn="l" marL="342900" indent="-342900">
              <a:buSzPct val="100000"/>
              <a:buChar char="•"/>
            </a:pPr>
            <a:r>
              <a:rPr lang="en-US" sz="1200" dirty="0">
                <a:solidFill>
                  <a:srgbClr val="737373"/>
                </a:solidFill>
              </a:rPr>
              <a:t>Les données font l’objet d’une mise à jour semestrielle par la DGFiP, en avril et en octobre. Lors de chaque mise à jour, de nouvelles transactions sont susceptibles d’être ajoutées dans tous les millésimes en fonction de la date de mutation.</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représente les 10 transactions immobilières les plus proches, en indiquant pour chacune des informations sur la date, la parcelle, le prix et le nombre de m² afin d’obtenir des références de prix par m².</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ANALYSE STATISTIQUE DES PRIX PAR M2</a:t>
            </a:r>
            <a:endParaRPr lang="en-US" sz="32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2870073"/>
                <a:gridCol w="2870073"/>
                <a:gridCol w="2870073"/>
                <a:gridCol w="2870073"/>
              </a:tblGrid>
              <a:tr h="0">
                <a:tc>
                  <a:txBody>
                    <a:bodyPr/>
                    <a:lstStyle/>
                    <a:p>
                      <a:pPr algn="ctr" indent="0" marL="0">
                        <a:buNone/>
                      </a:pPr>
                      <a:endParaRPr lang="en-US" sz="1000" dirty="0"/>
                    </a:p>
                  </a:txBody>
                  <a:tcPr marL="45720" marR="45720" marT="45720" marB="45720" anchor="ctr">
                    <a:lnL w="0" cap="flat" cmpd="sng" algn="ctr">
                      <a:noFill/>
                    </a:lnL>
                    <a:lnR w="0" cap="flat" cmpd="sng" algn="ctr">
                      <a:noFill/>
                    </a:lnR>
                    <a:lnT w="0" cap="flat" cmpd="sng" algn="ctr">
                      <a:noFill/>
                    </a:lnT>
                    <a:lnB w="0" cap="flat" cmpd="sng" algn="ctr">
                      <a:noFill/>
                    </a:lnB>
                  </a:tcPr>
                </a:tc>
                <a:tc gridSpan="3">
                  <a:txBody>
                    <a:bodyPr/>
                    <a:lstStyle/>
                    <a:p>
                      <a:pPr algn="ctr" indent="0" marL="0">
                        <a:buNone/>
                      </a:pPr>
                      <a:r>
                        <a:rPr lang="en-US" sz="1200" b="1" dirty="0">
                          <a:solidFill>
                            <a:srgbClr val="FFFFFF"/>
                          </a:solidFill>
                        </a:rPr>
                        <a:t>Prix par m2</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r>
              <a:tr h="0">
                <a:tc>
                  <a:txBody>
                    <a:bodyPr/>
                    <a:lstStyle/>
                    <a:p>
                      <a:pPr algn="ctr" indent="0" marL="0">
                        <a:buNone/>
                      </a:pPr>
                      <a:endParaRPr lang="en-US" sz="1000" dirty="0"/>
                    </a:p>
                  </a:txBody>
                  <a:tcPr marL="45720" marR="4572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56 ventes dans le quartier: Tanneurs (2018-2024)</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1 117 ventes dans la commune: Aix-en-Provence (2018-2024)</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195 418 ventes en France (2018-2024)</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Fourchette basse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2 481 €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1 577 €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1 002 €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b="1" dirty="0">
                          <a:solidFill>
                            <a:srgbClr val="000000"/>
                          </a:solidFill>
                        </a:rPr>
                        <a:t>Médiane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3 768 €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2 708 €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1 892 €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r>
              <a:tr h="0">
                <a:tc>
                  <a:txBody>
                    <a:bodyPr/>
                    <a:lstStyle/>
                    <a:p>
                      <a:pPr algn="ctr" indent="0" marL="0">
                        <a:buNone/>
                      </a:pPr>
                      <a:r>
                        <a:rPr lang="en-US" sz="1000" dirty="0">
                          <a:solidFill>
                            <a:srgbClr val="000000"/>
                          </a:solidFill>
                        </a:rPr>
                        <a:t>Fourchette haute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5 044 €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4 444 €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3 482 €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Type de vente : Local commercial</a:t>
            </a:r>
            <a:endParaRPr lang="en-US" sz="1000" dirty="0"/>
          </a:p>
          <a:p>
            <a:pPr algn="l" marL="342900" indent="-342900">
              <a:buSzPct val="100000"/>
              <a:buChar char="•"/>
            </a:pPr>
            <a:r>
              <a:rPr lang="en-US" sz="1200" dirty="0">
                <a:solidFill>
                  <a:srgbClr val="737373"/>
                </a:solidFill>
              </a:rPr>
              <a:t>Localisation : Même quartier</a:t>
            </a:r>
            <a:endParaRPr lang="en-US" sz="1000" dirty="0"/>
          </a:p>
          <a:p>
            <a:pPr algn="l" marL="342900" indent="-342900">
              <a:buSzPct val="100000"/>
              <a:buChar char="•"/>
            </a:pPr>
            <a:r>
              <a:rPr lang="en-US" sz="1200" dirty="0">
                <a:solidFill>
                  <a:srgbClr val="737373"/>
                </a:solidFill>
              </a:rPr>
              <a:t>Période considérée : 2018 - 2024</a:t>
            </a:r>
            <a:endParaRPr lang="en-US" sz="1000" dirty="0"/>
          </a:p>
          <a:p>
            <a:pPr algn="l" marL="342900" indent="-342900">
              <a:buSzPct val="100000"/>
              <a:buChar char="•"/>
            </a:pPr>
            <a:r>
              <a:rPr lang="en-US" sz="1200" dirty="0">
                <a:solidFill>
                  <a:srgbClr val="737373"/>
                </a:solidFill>
              </a:rPr>
              <a:t>Inclure les ventes mixtes (à la fois surface bâtie et terrain) :  non</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 Demande de valeurs foncières » alimenté par la « Base nationale des données patrimoniales » (BNDP), à partir de 2014,  transactions intervenues sur le territoire métropolitain et les DOM-TOM, à l’exception de l’Alsace-Moselle et de Mayotte.</a:t>
            </a:r>
            <a:endParaRPr lang="en-US" sz="1000" dirty="0"/>
          </a:p>
          <a:p>
            <a:pPr algn="l" marL="342900" indent="-342900">
              <a:buSzPct val="100000"/>
              <a:buChar char="•"/>
            </a:pPr>
            <a:r>
              <a:rPr lang="en-US" sz="1200" dirty="0">
                <a:solidFill>
                  <a:srgbClr val="737373"/>
                </a:solidFill>
              </a:rPr>
              <a:t>Les données font l’objet d’une mise à jour semestrielle par la DGFiP, en avril et en octobre. Lors de chaque mise à jour, de nouvelles transactions sont susceptibles d’être ajoutées dans tous les millésimes en fonction de la date de mutation.</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tableau indique des références de prix par m² à différentes mailles géographiques.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ÉVOLUTION DES PRIX PAR M2</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5534406" cy="5087714"/>
          </a:xfrm>
          <a:prstGeom prst="rect">
            <a:avLst/>
          </a:prstGeom>
        </p:spPr>
      </p:pic>
      <p:graphicFrame>
        <p:nvGraphicFramePr>
          <p:cNvPr id="18" name="Table 0"/>
          <p:cNvGraphicFramePr>
            <a:graphicFrameLocks noGrp="1"/>
          </p:cNvGraphicFramePr>
          <p:nvPr>
            <p:extLst>
              <p:ext uri="{D42A27DB-BD31-4B8C-83A1-F6EECF244321}">
                <p14:modId xmlns:p14="http://schemas.microsoft.com/office/powerpoint/2010/main" val="1579011935"/>
              </p:ext>
            </p:extLst>
          </p:nvPr>
        </p:nvGraphicFramePr>
        <p:xfrm>
          <a:off x="6439662" y="1028700"/>
          <a:ext cx="5616702" cy="914400"/>
        </p:xfrm>
        <a:graphic>
          <a:graphicData uri="http://schemas.openxmlformats.org/drawingml/2006/table">
            <a:tbl>
              <a:tblPr/>
              <a:tblGrid>
                <a:gridCol w="1123340"/>
                <a:gridCol w="561670"/>
                <a:gridCol w="561670"/>
                <a:gridCol w="561670"/>
                <a:gridCol w="561670"/>
                <a:gridCol w="561670"/>
                <a:gridCol w="561670"/>
                <a:gridCol w="561670"/>
                <a:gridCol w="561670"/>
              </a:tblGrid>
              <a:tr h="0">
                <a:tc>
                  <a:txBody>
                    <a:bodyPr/>
                    <a:lstStyle/>
                    <a:p>
                      <a:pPr indent="0" marL="0">
                        <a:buNone/>
                      </a:pPr>
                      <a:endParaRPr lang="en-US" sz="8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FFFFFF"/>
                          </a:solidFill>
                        </a:rPr>
                        <a:t>2017</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2018</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2019</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2020</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2021</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2022</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2023</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000" b="1" dirty="0">
                          <a:solidFill>
                            <a:srgbClr val="FFFFFF"/>
                          </a:solidFill>
                        </a:rPr>
                        <a:t>2024</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gridSpan="9">
                  <a:txBody>
                    <a:bodyPr/>
                    <a:lstStyle/>
                    <a:p>
                      <a:pPr algn="ctr" indent="0" marL="0">
                        <a:buNone/>
                      </a:pPr>
                      <a:r>
                        <a:rPr lang="en-US" sz="1000" b="1" dirty="0">
                          <a:solidFill>
                            <a:srgbClr val="FFFFFF"/>
                          </a:solidFill>
                        </a:rPr>
                        <a:t>Commune: Aix-en-Provence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c hMerge="1">
                  <a:tcPr/>
                </a:tc>
                <a:tc hMerge="1">
                  <a:tcPr/>
                </a:tc>
              </a:tr>
              <a:tr h="0">
                <a:tc>
                  <a:txBody>
                    <a:bodyPr/>
                    <a:lstStyle/>
                    <a:p>
                      <a:pPr algn="ctr" indent="0" marL="0">
                        <a:buNone/>
                      </a:pPr>
                      <a:r>
                        <a:rPr lang="en-US" sz="800" dirty="0">
                          <a:solidFill>
                            <a:srgbClr val="000000"/>
                          </a:solidFill>
                        </a:rPr>
                        <a:t>Prix par m²</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1 667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2 500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2 667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2 500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2 535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2 744</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3 347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2 586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800" dirty="0">
                          <a:solidFill>
                            <a:srgbClr val="000000"/>
                          </a:solidFill>
                        </a:rPr>
                        <a:t>Evolution en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-5 %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+50 %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+6,7 %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-6,3 %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+1,4 %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+8,2 %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+22 %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-23 %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800" dirty="0">
                          <a:solidFill>
                            <a:srgbClr val="000000"/>
                          </a:solidFill>
                        </a:rPr>
                        <a:t>Nombre d’observations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163</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147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189</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152</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167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164</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151</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147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gridSpan="9">
                  <a:txBody>
                    <a:bodyPr/>
                    <a:lstStyle/>
                    <a:p>
                      <a:pPr algn="ctr" indent="0" marL="0">
                        <a:buNone/>
                      </a:pPr>
                      <a:r>
                        <a:rPr lang="en-US" sz="1000" b="1" dirty="0">
                          <a:solidFill>
                            <a:srgbClr val="FFFFFF"/>
                          </a:solidFill>
                        </a:rPr>
                        <a:t>France</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c hMerge="1">
                  <a:tcPr/>
                </a:tc>
                <a:tc hMerge="1">
                  <a:tcPr/>
                </a:tc>
              </a:tr>
              <a:tr h="0">
                <a:tc>
                  <a:txBody>
                    <a:bodyPr/>
                    <a:lstStyle/>
                    <a:p>
                      <a:pPr algn="ctr" indent="0" marL="0">
                        <a:buNone/>
                      </a:pPr>
                      <a:r>
                        <a:rPr lang="en-US" sz="800" dirty="0">
                          <a:solidFill>
                            <a:srgbClr val="000000"/>
                          </a:solidFill>
                        </a:rPr>
                        <a:t>Prix par m²</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1 659</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1 667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1 754</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1 786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1 837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2 041</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2 128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2 039</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800" dirty="0">
                          <a:solidFill>
                            <a:srgbClr val="000000"/>
                          </a:solidFill>
                        </a:rPr>
                        <a:t>Evolution en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+12 %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+0,5 %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+5,2 %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+1,8 %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+2,8 %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+11 %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+4,3 %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800" dirty="0">
                          <a:solidFill>
                            <a:srgbClr val="000000"/>
                          </a:solidFill>
                        </a:rPr>
                        <a:t>-4,1 %</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800" dirty="0">
                          <a:solidFill>
                            <a:srgbClr val="000000"/>
                          </a:solidFill>
                        </a:rPr>
                        <a:t>Nombre d’observations</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25 011</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26 478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29 025</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25 628</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30 527</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31 284</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27 606</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800" dirty="0">
                          <a:solidFill>
                            <a:srgbClr val="000000"/>
                          </a:solidFill>
                        </a:rPr>
                        <a:t>24 870</a:t>
                      </a:r>
                      <a:endParaRPr lang="en-US" sz="8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5"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Type de vente : Local commercial</a:t>
            </a:r>
            <a:endParaRPr lang="en-US" sz="1000" dirty="0"/>
          </a:p>
          <a:p>
            <a:pPr algn="l" marL="342900" indent="-342900">
              <a:buSzPct val="100000"/>
              <a:buChar char="•"/>
            </a:pPr>
            <a:r>
              <a:rPr lang="en-US" sz="1200" dirty="0">
                <a:solidFill>
                  <a:srgbClr val="737373"/>
                </a:solidFill>
              </a:rPr>
              <a:t>Localisation : Même quartier</a:t>
            </a:r>
            <a:endParaRPr lang="en-US" sz="1000" dirty="0"/>
          </a:p>
          <a:p>
            <a:pPr algn="l" marL="342900" indent="-342900">
              <a:buSzPct val="100000"/>
              <a:buChar char="•"/>
            </a:pPr>
            <a:r>
              <a:rPr lang="en-US" sz="1200" dirty="0">
                <a:solidFill>
                  <a:srgbClr val="737373"/>
                </a:solidFill>
              </a:rPr>
              <a:t>Inclure les ventes mixtes (à la fois surface bâtie et terrain) :  non</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 Demande de valeurs foncières » alimenté par la « Base nationale des données patrimoniales » (BNDP), à partir de 2014, transactions intervenues sur le territoire métropolitain et les DOM-TOM, à l’exception de l’Alsace-Moselle et de Mayotte.</a:t>
            </a:r>
            <a:endParaRPr lang="en-US" sz="1000" dirty="0"/>
          </a:p>
          <a:p>
            <a:pPr algn="l" marL="342900" indent="-342900">
              <a:buSzPct val="100000"/>
              <a:buChar char="•"/>
            </a:pPr>
            <a:r>
              <a:rPr lang="en-US" sz="1200" dirty="0">
                <a:solidFill>
                  <a:srgbClr val="737373"/>
                </a:solidFill>
              </a:rPr>
              <a:t>Les données font l’objet d’une mise à jour semestrielle par la DGFiP, en avril et en octobre. Lors de chaque mise à jour, de nouvelles transactions sont susceptibles d’être ajoutées dans tous les millésimes en fonction de la date de mutation.</a:t>
            </a:r>
            <a:endParaRPr lang="en-US" sz="1000" dirty="0"/>
          </a:p>
        </p:txBody>
      </p:sp>
      <p:sp>
        <p:nvSpPr>
          <p:cNvPr id="6"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présente l’évolution des prix médians pour le même quartier, à l’échelle locale et à l’échelle nationale. Le tableau fournit également les informations sur les volumes vendus.</a:t>
            </a:r>
            <a:endParaRPr lang="en-US" sz="1400" dirty="0"/>
          </a:p>
        </p:txBody>
      </p:sp>
      <p:sp>
        <p:nvSpPr>
          <p:cNvPr id="7"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Loyers commerciaux</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LOYERS COMMERCIAUX PAR TYPE DE BIEN</a:t>
            </a:r>
            <a:endParaRPr lang="en-US" sz="3200" dirty="0"/>
          </a:p>
        </p:txBody>
      </p:sp>
      <p:pic>
        <p:nvPicPr>
          <p:cNvPr id="3" name="Image 0" descr="preencoded.png">    </p:cNvPr>
          <p:cNvPicPr>
            <a:picLocks noChangeAspect="1"/>
          </p:cNvPicPr>
          <p:nvPr/>
        </p:nvPicPr>
        <p:blipFill>
          <a:blip r:embed="rId1"/>
          <a:stretch>
            <a:fillRect/>
          </a:stretch>
        </p:blipFill>
        <p:spPr>
          <a:xfrm>
            <a:off x="981028" y="1028700"/>
            <a:ext cx="10588085" cy="5623560"/>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Type de bien : Boutiques et magasins sur rue</a:t>
            </a:r>
            <a:endParaRPr lang="en-US" sz="1000" dirty="0"/>
          </a:p>
          <a:p>
            <a:pPr algn="l" marL="342900" indent="-342900">
              <a:buSzPct val="100000"/>
              <a:buChar char="•"/>
            </a:pPr>
            <a:r>
              <a:rPr lang="en-US" sz="1200" dirty="0">
                <a:solidFill>
                  <a:srgbClr val="737373"/>
                </a:solidFill>
              </a:rPr>
              <a:t>Sous-type de bien : Magasins et lieux de vente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base de données gouvernementale « Révision des valeurs locatives des locaux professionnels »</a:t>
            </a:r>
            <a:endParaRPr lang="en-US" sz="1000" dirty="0"/>
          </a:p>
          <a:p>
            <a:pPr algn="l" marL="342900" indent="-342900">
              <a:buSzPct val="100000"/>
              <a:buChar char="•"/>
            </a:pPr>
            <a:r>
              <a:rPr lang="en-US" sz="1200" dirty="0">
                <a:solidFill>
                  <a:srgbClr val="737373"/>
                </a:solidFill>
              </a:rPr>
              <a:t>Les données font l’objet d’une mise à jour annuelle</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Cette carte présente les montants de loyers par m² par an sur une parcelle géographique donnée. Ces loyers sont des références de marché fournies par la base de données ‘Révisions des valeurs locatives des locaux professionnelles’.</a:t>
            </a:r>
            <a:endParaRPr lang="en-US" sz="1400" dirty="0"/>
          </a:p>
          <a:p>
            <a:pPr algn="l" indent="0" marL="0">
              <a:buNone/>
            </a:pPr>
            <a:endParaRPr lang="en-US" sz="1400" dirty="0"/>
          </a:p>
          <a:p>
            <a:pPr algn="l" indent="0" marL="0">
              <a:buNone/>
            </a:pPr>
            <a:r>
              <a:rPr lang="en-US" sz="1400" dirty="0">
                <a:solidFill>
                  <a:srgbClr val="000000"/>
                </a:solidFill>
              </a:rPr>
              <a:t>Il est important de noter que ces loyers reposent sur une sélection de contrats non exhaustive et conclus à des dates distinctes. La valeur indiquée pourrait donc ne pas refléter fidèlement la valeur des loyers observés dans les contrats les plus récents. En outre, dans certains cas les zones considérées sont vastes et une valeur unique ne saurait le loyer applicable sur la totalité de la zone considérée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INTRODUCTION</a:t>
            </a:r>
            <a:endParaRPr lang="en-US" sz="3200" dirty="0"/>
          </a:p>
        </p:txBody>
      </p:sp>
      <p:sp>
        <p:nvSpPr>
          <p:cNvPr id="3" name="Text 1"/>
          <p:cNvSpPr/>
          <p:nvPr/>
        </p:nvSpPr>
        <p:spPr>
          <a:xfrm>
            <a:off x="411480" y="1028700"/>
            <a:ext cx="10319918" cy="4976851"/>
          </a:xfrm>
          <a:prstGeom prst="rect">
            <a:avLst/>
          </a:prstGeom>
          <a:noFill/>
          <a:ln/>
        </p:spPr>
        <p:txBody>
          <a:bodyPr wrap="square" rtlCol="0" anchor="t"/>
          <a:lstStyle/>
          <a:p>
            <a:pPr indent="0" marL="0">
              <a:spcBef>
                <a:spcPts val="2400"/>
              </a:spcBef>
              <a:spcAft>
                <a:spcPts val="1200"/>
              </a:spcAft>
              <a:buNone/>
            </a:pPr>
            <a:r>
              <a:rPr lang="en-US" sz="2000" b="1" dirty="0">
                <a:solidFill>
                  <a:srgbClr val="36D7B7"/>
                </a:solidFill>
              </a:rPr>
              <a:t>Objectifs du rapport</a:t>
            </a:r>
            <a:endParaRPr lang="en-US" sz="1800" dirty="0"/>
          </a:p>
          <a:p>
            <a:pPr marL="342900" indent="-342900">
              <a:buSzPct val="100000"/>
              <a:buChar char="•"/>
            </a:pPr>
            <a:r>
              <a:rPr lang="en-US" sz="1800" dirty="0">
                <a:solidFill>
                  <a:srgbClr val="000000"/>
                </a:solidFill>
              </a:rPr>
              <a:t>Vous fournir des éléments de marché sur votre tissu économique local </a:t>
            </a:r>
            <a:endParaRPr lang="en-US" sz="1800" dirty="0"/>
          </a:p>
          <a:p>
            <a:pPr marL="342900" indent="-342900">
              <a:buSzPct val="100000"/>
              <a:buChar char="•"/>
            </a:pPr>
            <a:r>
              <a:rPr lang="en-US" sz="1800" dirty="0">
                <a:solidFill>
                  <a:srgbClr val="000000"/>
                </a:solidFill>
              </a:rPr>
              <a:t>Formaliser une étude complète du marché, de ses difficultés et de ses tendances </a:t>
            </a:r>
            <a:endParaRPr lang="en-US" sz="1800" dirty="0"/>
          </a:p>
          <a:p>
            <a:pPr marL="342900" indent="-342900">
              <a:buSzPct val="100000"/>
              <a:buChar char="•"/>
            </a:pPr>
            <a:r>
              <a:rPr lang="en-US" sz="1800" dirty="0">
                <a:solidFill>
                  <a:srgbClr val="000000"/>
                </a:solidFill>
              </a:rPr>
              <a:t>Proposer des recommandations fondées sur l’analyse des données</a:t>
            </a:r>
            <a:endParaRPr lang="en-US" sz="1800" dirty="0"/>
          </a:p>
          <a:p>
            <a:pPr indent="0" marL="0">
              <a:spcBef>
                <a:spcPts val="2400"/>
              </a:spcBef>
              <a:spcAft>
                <a:spcPts val="1200"/>
              </a:spcAft>
              <a:buNone/>
            </a:pPr>
            <a:r>
              <a:rPr lang="en-US" sz="2000" b="1" dirty="0">
                <a:solidFill>
                  <a:srgbClr val="36D7B7"/>
                </a:solidFill>
              </a:rPr>
              <a:t>Les éléments clés de l’analyse</a:t>
            </a:r>
            <a:endParaRPr lang="en-US" sz="1800" dirty="0"/>
          </a:p>
          <a:p>
            <a:pPr marL="342900" indent="-342900">
              <a:buSzPct val="100000"/>
              <a:buChar char="•"/>
            </a:pPr>
            <a:r>
              <a:rPr lang="en-US" sz="1800" dirty="0">
                <a:solidFill>
                  <a:srgbClr val="000000"/>
                </a:solidFill>
              </a:rPr>
              <a:t>L’appréhension d’éléments chiffrés clés dans le cadre de l’analyse de votre performance et de la valorisation de votre fonds de commerce / patrimoine </a:t>
            </a:r>
            <a:endParaRPr lang="en-US" sz="1800" dirty="0"/>
          </a:p>
          <a:p>
            <a:pPr marL="342900" indent="-342900">
              <a:buSzPct val="100000"/>
              <a:buChar char="•"/>
            </a:pPr>
            <a:r>
              <a:rPr lang="en-US" sz="1800" dirty="0">
                <a:solidFill>
                  <a:srgbClr val="000000"/>
                </a:solidFill>
              </a:rPr>
              <a:t>L’analyse complète de votre marché, en se focalisant sur l’offre (étude de la situation concurrentielle), la demande (à la fois de particuliers et d’entreprises), le dynamisme de la localité et les potentielles difficultés rencontrées </a:t>
            </a:r>
            <a:endParaRPr lang="en-US" sz="1800" dirty="0"/>
          </a:p>
          <a:p>
            <a:pPr marL="342900" indent="-342900">
              <a:buSzPct val="100000"/>
              <a:buChar char="•"/>
            </a:pPr>
            <a:r>
              <a:rPr lang="en-US" sz="1800" dirty="0">
                <a:solidFill>
                  <a:srgbClr val="000000"/>
                </a:solidFill>
              </a:rPr>
              <a:t>L’étude macro-économique de votre secteur d’activité</a:t>
            </a:r>
            <a:endParaRPr lang="en-US" sz="1800" dirty="0"/>
          </a:p>
        </p:txBody>
      </p:sp>
      <p:sp>
        <p:nvSpPr>
          <p:cNvPr id="4" name="Text 2"/>
          <p:cNvSpPr/>
          <p:nvPr/>
        </p:nvSpPr>
        <p:spPr>
          <a:xfrm>
            <a:off x="411480" y="6174257"/>
            <a:ext cx="10163556" cy="3289783"/>
          </a:xfrm>
          <a:prstGeom prst="rect">
            <a:avLst/>
          </a:prstGeom>
          <a:noFill/>
          <a:ln/>
        </p:spPr>
        <p:txBody>
          <a:bodyPr wrap="square" rtlCol="0" anchor="b"/>
          <a:lstStyle/>
          <a:p>
            <a:pPr indent="0" marL="0">
              <a:spcAft>
                <a:spcPts val="800"/>
              </a:spcAft>
              <a:buNone/>
            </a:pPr>
            <a:r>
              <a:rPr lang="en-US" sz="1400" dirty="0">
                <a:solidFill>
                  <a:srgbClr val="737373"/>
                </a:solidFill>
              </a:rPr>
              <a:t>Le service agrège, traite et représente des données nationales et locales relatives aux entreprises françaises. </a:t>
            </a:r>
            <a:endParaRPr lang="en-US" sz="1400" dirty="0"/>
          </a:p>
          <a:p>
            <a:pPr indent="0" marL="0">
              <a:spcAft>
                <a:spcPts val="800"/>
              </a:spcAft>
              <a:buNone/>
            </a:pPr>
            <a:r>
              <a:rPr lang="en-US" sz="1400" dirty="0">
                <a:solidFill>
                  <a:srgbClr val="737373"/>
                </a:solidFill>
              </a:rPr>
              <a:t>Ces données sont issues de sources fiables et régulièrement mises à jour. </a:t>
            </a:r>
            <a:endParaRPr lang="en-US" sz="1400" dirty="0"/>
          </a:p>
          <a:p>
            <a:pPr indent="0" marL="0">
              <a:spcAft>
                <a:spcPts val="800"/>
              </a:spcAft>
              <a:buNone/>
            </a:pPr>
            <a:r>
              <a:rPr lang="en-US" sz="1400" dirty="0">
                <a:solidFill>
                  <a:srgbClr val="737373"/>
                </a:solidFill>
              </a:rPr>
              <a:t>Ce service ne constitue pas un système de Scoring ou de conseil. Il ne fournit par exemple aucune opinion ou recommandation sur le niveau de dynamisme d’une localité, sur la robustesse ou la faiblesse de la santé financière d’une société ou d’un business plan. </a:t>
            </a:r>
            <a:endParaRPr lang="en-US" sz="1400" dirty="0"/>
          </a:p>
          <a:p>
            <a:pPr indent="0" marL="0">
              <a:spcAft>
                <a:spcPts val="800"/>
              </a:spcAft>
              <a:buNone/>
            </a:pPr>
            <a:r>
              <a:rPr lang="en-US" sz="1400" dirty="0">
                <a:solidFill>
                  <a:srgbClr val="737373"/>
                </a:solidFill>
              </a:rPr>
              <a:t>Le service propose un faisceau d’informations les plus objectives possibles afin de vous permettre de compléter vos connaissances, vos propres analyses et opinions.</a:t>
            </a:r>
            <a:endParaRPr lang="en-US" sz="1400" dirty="0"/>
          </a:p>
        </p:txBody>
      </p:sp>
      <p:sp>
        <p:nvSpPr>
          <p:cNvPr id="5" name="Text 3"/>
          <p:cNvSpPr/>
          <p:nvPr/>
        </p:nvSpPr>
        <p:spPr>
          <a:xfrm>
            <a:off x="10887761" y="1028700"/>
            <a:ext cx="5159959" cy="8435340"/>
          </a:xfrm>
          <a:prstGeom prst="rect">
            <a:avLst/>
          </a:prstGeom>
          <a:solidFill>
            <a:srgbClr val="F2F2F2"/>
          </a:solidFill>
          <a:ln/>
        </p:spPr>
        <p:txBody>
          <a:bodyPr wrap="square" rtlCol="0" anchor="t"/>
          <a:lstStyle/>
          <a:p>
            <a:pPr indent="0" marL="0">
              <a:spcAft>
                <a:spcPts val="1200"/>
              </a:spcAft>
              <a:buNone/>
            </a:pPr>
            <a:r>
              <a:rPr lang="en-US" sz="2000" b="1" dirty="0">
                <a:solidFill>
                  <a:srgbClr val="36D7B7"/>
                </a:solidFill>
              </a:rPr>
              <a:t>Sources des données</a:t>
            </a:r>
            <a:endParaRPr lang="en-US" sz="2000" dirty="0"/>
          </a:p>
          <a:p>
            <a:pPr marL="342900" indent="-342900">
              <a:buSzPct val="100000"/>
              <a:buChar char="•"/>
            </a:pPr>
            <a:r>
              <a:rPr lang="en-US" sz="1600" dirty="0">
                <a:solidFill>
                  <a:srgbClr val="000000"/>
                </a:solidFill>
              </a:rPr>
              <a:t>Données SIRENE (Système national d’identification et du répertoire des entreprises) depuis 2015 </a:t>
            </a:r>
            <a:endParaRPr lang="en-US" sz="2000" dirty="0"/>
          </a:p>
          <a:p>
            <a:pPr marL="342900" indent="-342900">
              <a:buSzPct val="100000"/>
              <a:buChar char="•"/>
            </a:pPr>
            <a:r>
              <a:rPr lang="en-US" sz="1600" dirty="0">
                <a:solidFill>
                  <a:srgbClr val="000000"/>
                </a:solidFill>
              </a:rPr>
              <a:t>Données InfoGreffe non confidentialisées depuis 2015 </a:t>
            </a:r>
            <a:endParaRPr lang="en-US" sz="2000" dirty="0"/>
          </a:p>
          <a:p>
            <a:pPr marL="342900" indent="-342900">
              <a:buSzPct val="100000"/>
              <a:buChar char="•"/>
            </a:pPr>
            <a:r>
              <a:rPr lang="en-US" sz="1600" dirty="0">
                <a:solidFill>
                  <a:srgbClr val="000000"/>
                </a:solidFill>
              </a:rPr>
              <a:t>Données BODACC (Bulletin officiel des annonces civiles et commerciales) depuis 2012 </a:t>
            </a:r>
            <a:endParaRPr lang="en-US" sz="2000" dirty="0"/>
          </a:p>
          <a:p>
            <a:pPr marL="342900" indent="-342900">
              <a:buSzPct val="100000"/>
              <a:buChar char="•"/>
            </a:pPr>
            <a:r>
              <a:rPr lang="en-US" sz="1600" dirty="0">
                <a:solidFill>
                  <a:srgbClr val="000000"/>
                </a:solidFill>
              </a:rPr>
              <a:t>Données ‘Demande des valeurs foncières’ depuis 2014 </a:t>
            </a:r>
            <a:endParaRPr lang="en-US" sz="2000" dirty="0"/>
          </a:p>
          <a:p>
            <a:pPr marL="342900" indent="-342900">
              <a:buSzPct val="100000"/>
              <a:buChar char="•"/>
            </a:pPr>
            <a:r>
              <a:rPr lang="en-US" sz="1600" dirty="0">
                <a:solidFill>
                  <a:srgbClr val="000000"/>
                </a:solidFill>
              </a:rPr>
              <a:t>Données ‘Révision des valeurs locatives des locaux professionnels’ depuis 2017 </a:t>
            </a:r>
            <a:endParaRPr lang="en-US" sz="2000" dirty="0"/>
          </a:p>
          <a:p>
            <a:pPr marL="342900" indent="-342900">
              <a:buSzPct val="100000"/>
              <a:buChar char="•"/>
            </a:pPr>
            <a:r>
              <a:rPr lang="en-US" sz="1600" dirty="0">
                <a:solidFill>
                  <a:srgbClr val="000000"/>
                </a:solidFill>
              </a:rPr>
              <a:t>Données INSEE depuis 2015 </a:t>
            </a:r>
            <a:endParaRPr lang="en-US" sz="2000" dirty="0"/>
          </a:p>
          <a:p>
            <a:pPr marL="342900" indent="-342900">
              <a:buSzPct val="100000"/>
              <a:buChar char="•"/>
            </a:pPr>
            <a:r>
              <a:rPr lang="en-US" sz="1600" dirty="0">
                <a:solidFill>
                  <a:srgbClr val="000000"/>
                </a:solidFill>
              </a:rPr>
              <a:t>Données atometrics</a:t>
            </a:r>
            <a:endParaRPr lang="en-US" sz="2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ANALYSE STATISTIQUE DES LOYERS PAR M² / AN</a:t>
            </a:r>
            <a:endParaRPr lang="en-US" sz="3200" dirty="0"/>
          </a:p>
        </p:txBody>
      </p:sp>
      <p:graphicFrame>
        <p:nvGraphicFramePr>
          <p:cNvPr id="21"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2870073"/>
                <a:gridCol w="2870073"/>
                <a:gridCol w="2870073"/>
                <a:gridCol w="2870073"/>
              </a:tblGrid>
              <a:tr h="0">
                <a:tc>
                  <a:txBody>
                    <a:bodyPr/>
                    <a:lstStyle/>
                    <a:p>
                      <a:pPr algn="ctr" indent="0" marL="0">
                        <a:buNone/>
                      </a:pPr>
                      <a:endParaRPr lang="en-US" sz="1000" dirty="0"/>
                    </a:p>
                  </a:txBody>
                  <a:tcPr marL="45720" marR="45720" marT="45720" marB="45720" anchor="ctr">
                    <a:lnL w="0" cap="flat" cmpd="sng" algn="ctr">
                      <a:noFill/>
                    </a:lnL>
                    <a:lnR w="0" cap="flat" cmpd="sng" algn="ctr">
                      <a:noFill/>
                    </a:lnR>
                    <a:lnT w="0" cap="flat" cmpd="sng" algn="ctr">
                      <a:noFill/>
                    </a:lnT>
                    <a:lnB w="0" cap="flat" cmpd="sng" algn="ctr">
                      <a:noFill/>
                    </a:lnB>
                  </a:tcPr>
                </a:tc>
                <a:tc gridSpan="3">
                  <a:txBody>
                    <a:bodyPr/>
                    <a:lstStyle/>
                    <a:p>
                      <a:pPr algn="ctr" indent="0" marL="0">
                        <a:buNone/>
                      </a:pPr>
                      <a:r>
                        <a:rPr lang="en-US" sz="1200" b="1" dirty="0">
                          <a:solidFill>
                            <a:srgbClr val="FFFFFF"/>
                          </a:solidFill>
                        </a:rPr>
                        <a:t>Loyer par m² / an pour : Boutiques et magasins sur rue (2017-2024)</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r>
              <a:tr h="0">
                <a:tc>
                  <a:txBody>
                    <a:bodyPr/>
                    <a:lstStyle/>
                    <a:p>
                      <a:pPr algn="ctr" indent="0" marL="0">
                        <a:buNone/>
                      </a:pPr>
                      <a:endParaRPr lang="en-US" sz="1000" dirty="0"/>
                    </a:p>
                  </a:txBody>
                  <a:tcPr marL="45720" marR="4572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Commune Aix-en-Provence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Intercommunalité Métropole d'Aix-Marseille-Provence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France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Fourchette basse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b="1" dirty="0">
                          <a:solidFill>
                            <a:srgbClr val="000000"/>
                          </a:solidFill>
                        </a:rPr>
                        <a:t>Médiane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170 €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165 €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122 €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r>
              <a:tr h="0">
                <a:tc>
                  <a:txBody>
                    <a:bodyPr/>
                    <a:lstStyle/>
                    <a:p>
                      <a:pPr algn="ctr" indent="0" marL="0">
                        <a:buNone/>
                      </a:pPr>
                      <a:r>
                        <a:rPr lang="en-US" sz="1000" dirty="0">
                          <a:solidFill>
                            <a:srgbClr val="000000"/>
                          </a:solidFill>
                        </a:rPr>
                        <a:t>Fourchette haute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437 €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437 €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979 €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Localisation : Même commune</a:t>
            </a:r>
            <a:endParaRPr lang="en-US" sz="1000" dirty="0"/>
          </a:p>
          <a:p>
            <a:pPr algn="l" marL="342900" indent="-342900">
              <a:buSzPct val="100000"/>
              <a:buChar char="•"/>
            </a:pPr>
            <a:r>
              <a:rPr lang="en-US" sz="1200" dirty="0">
                <a:solidFill>
                  <a:srgbClr val="737373"/>
                </a:solidFill>
              </a:rPr>
              <a:t>Période considérée : 2017 - 2024</a:t>
            </a:r>
            <a:endParaRPr lang="en-US" sz="1000" dirty="0"/>
          </a:p>
          <a:p>
            <a:pPr algn="l" marL="342900" indent="-342900">
              <a:buSzPct val="100000"/>
              <a:buChar char="•"/>
            </a:pPr>
            <a:r>
              <a:rPr lang="en-US" sz="1200" dirty="0">
                <a:solidFill>
                  <a:srgbClr val="737373"/>
                </a:solidFill>
              </a:rPr>
              <a:t>Type de bien : Boutiques et magasins sur rue</a:t>
            </a:r>
            <a:endParaRPr lang="en-US" sz="1000" dirty="0"/>
          </a:p>
          <a:p>
            <a:pPr algn="l" marL="342900" indent="-342900">
              <a:buSzPct val="100000"/>
              <a:buChar char="•"/>
            </a:pPr>
            <a:r>
              <a:rPr lang="en-US" sz="1200" dirty="0">
                <a:solidFill>
                  <a:srgbClr val="737373"/>
                </a:solidFill>
              </a:rPr>
              <a:t>Sous-type de bien : Magasins et lieux de vente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base de données gouvernementale « Révision des valeurs locatives des locaux professionnels »</a:t>
            </a:r>
            <a:endParaRPr lang="en-US" sz="1000" dirty="0"/>
          </a:p>
          <a:p>
            <a:pPr algn="l" marL="342900" indent="-342900">
              <a:buSzPct val="100000"/>
              <a:buChar char="•"/>
            </a:pPr>
            <a:r>
              <a:rPr lang="en-US" sz="1200" dirty="0">
                <a:solidFill>
                  <a:srgbClr val="737373"/>
                </a:solidFill>
              </a:rPr>
              <a:t>Les données font l’objet d’une mise à jour annuelle</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indique des références de loyers par m² pour les boutiques et magasins sur rue à différentes mailles géographiques.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ÉVOLUTION DES LOYERS PAR M² / AN</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5534406" cy="5087714"/>
          </a:xfrm>
          <a:prstGeom prst="rect">
            <a:avLst/>
          </a:prstGeom>
        </p:spPr>
      </p:pic>
      <p:graphicFrame>
        <p:nvGraphicFramePr>
          <p:cNvPr id="22" name="Table 0"/>
          <p:cNvGraphicFramePr>
            <a:graphicFrameLocks noGrp="1"/>
          </p:cNvGraphicFramePr>
          <p:nvPr>
            <p:extLst>
              <p:ext uri="{D42A27DB-BD31-4B8C-83A1-F6EECF244321}">
                <p14:modId xmlns:p14="http://schemas.microsoft.com/office/powerpoint/2010/main" val="1579011935"/>
              </p:ext>
            </p:extLst>
          </p:nvPr>
        </p:nvGraphicFramePr>
        <p:xfrm>
          <a:off x="6439662" y="1028700"/>
          <a:ext cx="5616702" cy="914400"/>
        </p:xfrm>
        <a:graphic>
          <a:graphicData uri="http://schemas.openxmlformats.org/drawingml/2006/table">
            <a:tbl>
              <a:tblPr/>
              <a:tblGrid>
                <a:gridCol w="1123340"/>
                <a:gridCol w="561670"/>
                <a:gridCol w="561670"/>
                <a:gridCol w="561670"/>
                <a:gridCol w="561670"/>
                <a:gridCol w="561670"/>
                <a:gridCol w="561670"/>
                <a:gridCol w="561670"/>
                <a:gridCol w="561670"/>
              </a:tblGrid>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2017</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2018</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2019</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2020</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2021</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2022</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gridSpan="9">
                  <a:txBody>
                    <a:bodyPr/>
                    <a:lstStyle/>
                    <a:p>
                      <a:pPr algn="ctr" indent="0" marL="0">
                        <a:buNone/>
                      </a:pPr>
                      <a:r>
                        <a:rPr lang="en-US" sz="1200" b="1" dirty="0">
                          <a:solidFill>
                            <a:srgbClr val="FFFFFF"/>
                          </a:solidFill>
                        </a:rPr>
                        <a:t>Commune Aix-en-Provence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c hMerge="1">
                  <a:tcPr/>
                </a:tc>
                <a:tc hMerge="1">
                  <a:tcPr/>
                </a:tc>
              </a:tr>
              <a:tr h="0">
                <a:tc>
                  <a:txBody>
                    <a:bodyPr/>
                    <a:lstStyle/>
                    <a:p>
                      <a:pPr algn="ctr" indent="0" marL="0">
                        <a:buNone/>
                      </a:pPr>
                      <a:r>
                        <a:rPr lang="en-US" sz="1000" dirty="0">
                          <a:solidFill>
                            <a:srgbClr val="000000"/>
                          </a:solidFill>
                        </a:rPr>
                        <a:t>Loyer par m² / an</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164,4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164,4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164,7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165,2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166,2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167,4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168,7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170,2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Évolution en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+0,9 %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Nombre d'observations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gridSpan="9">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c hMerge="1">
                  <a:tcPr/>
                </a:tc>
                <a:tc hMerge="1">
                  <a:tcPr/>
                </a:tc>
              </a:tr>
              <a:tr h="0">
                <a:tc>
                  <a:txBody>
                    <a:bodyPr/>
                    <a:lstStyle/>
                    <a:p>
                      <a:pPr algn="ctr" indent="0" marL="0">
                        <a:buNone/>
                      </a:pPr>
                      <a:r>
                        <a:rPr lang="en-US" sz="1000" dirty="0">
                          <a:solidFill>
                            <a:srgbClr val="000000"/>
                          </a:solidFill>
                        </a:rPr>
                        <a:t>Loyer par m² / an</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118,1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120,4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121,77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122,54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123,42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124,3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127,6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Évolution en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Nombre d'observations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142 875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147 607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149 742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154 357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154 357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154 357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154 357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161 120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5"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Localisation : Même commune</a:t>
            </a:r>
            <a:endParaRPr lang="en-US" sz="1000" dirty="0"/>
          </a:p>
          <a:p>
            <a:pPr algn="l" marL="342900" indent="-342900">
              <a:buSzPct val="100000"/>
              <a:buChar char="•"/>
            </a:pPr>
            <a:r>
              <a:rPr lang="en-US" sz="1200" dirty="0">
                <a:solidFill>
                  <a:srgbClr val="737373"/>
                </a:solidFill>
              </a:rPr>
              <a:t>Type de bien : Boutiques et magasins sur rue</a:t>
            </a:r>
            <a:endParaRPr lang="en-US" sz="1000" dirty="0"/>
          </a:p>
          <a:p>
            <a:pPr algn="l" marL="342900" indent="-342900">
              <a:buSzPct val="100000"/>
              <a:buChar char="•"/>
            </a:pPr>
            <a:r>
              <a:rPr lang="en-US" sz="1200" dirty="0">
                <a:solidFill>
                  <a:srgbClr val="737373"/>
                </a:solidFill>
              </a:rPr>
              <a:t>Sous-type de bien : Magasins et lieux de vente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issues de la base de données gouvernementale « Révision des valeurs locatives des locaux professionnels »</a:t>
            </a:r>
            <a:endParaRPr lang="en-US" sz="1000" dirty="0"/>
          </a:p>
          <a:p>
            <a:pPr algn="l" marL="342900" indent="-342900">
              <a:buSzPct val="100000"/>
              <a:buChar char="•"/>
            </a:pPr>
            <a:r>
              <a:rPr lang="en-US" sz="1200" dirty="0">
                <a:solidFill>
                  <a:srgbClr val="737373"/>
                </a:solidFill>
              </a:rPr>
              <a:t>Les données font l’objet d’une mise à jour annuelle</a:t>
            </a:r>
            <a:endParaRPr lang="en-US" sz="1000" dirty="0"/>
          </a:p>
        </p:txBody>
      </p:sp>
      <p:sp>
        <p:nvSpPr>
          <p:cNvPr id="6"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présente l’évolution des loyers par m², à l’échelle locale et à l’échelle nationale pour les boutiques et magasins sur rue. Le tableau fournit également les informations sur les volumes.</a:t>
            </a:r>
            <a:endParaRPr lang="en-US" sz="1400" dirty="0"/>
          </a:p>
        </p:txBody>
      </p:sp>
      <p:sp>
        <p:nvSpPr>
          <p:cNvPr id="7"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Valorisation de titres</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VALEUR D’ENTREPRISE (VE) EXPRIMÉE EN MULTIPLES</a:t>
            </a:r>
            <a:endParaRPr lang="en-US" sz="3200" dirty="0"/>
          </a:p>
        </p:txBody>
      </p:sp>
      <p:graphicFrame>
        <p:nvGraphicFramePr>
          <p:cNvPr id="24"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1913382"/>
                <a:gridCol w="1913382"/>
                <a:gridCol w="1913382"/>
                <a:gridCol w="1913382"/>
                <a:gridCol w="1913382"/>
                <a:gridCol w="1913382"/>
              </a:tblGrid>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gridSpan="5">
                  <a:txBody>
                    <a:bodyPr/>
                    <a:lstStyle/>
                    <a:p>
                      <a:pPr algn="ctr" indent="0" marL="0">
                        <a:buNone/>
                      </a:pPr>
                      <a:r>
                        <a:rPr lang="en-US" sz="1200" b="1" dirty="0">
                          <a:solidFill>
                            <a:srgbClr val="FFFFFF"/>
                          </a:solidFill>
                        </a:rPr>
                        <a:t>Multiple de VE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r>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CA</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EBE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EBIT</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Total Bilan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Capitaux investis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b="1" dirty="0">
                          <a:solidFill>
                            <a:srgbClr val="000000"/>
                          </a:solidFill>
                        </a:rPr>
                        <a:t>Multiple (entreprises cotées en bourse)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0,5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8,7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13,8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1,8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Décote liée au risque de (petite) taille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gridSpan="5">
                  <a:txBody>
                    <a:bodyPr/>
                    <a:lstStyle/>
                    <a:p>
                      <a:pPr algn="ctr" indent="0" marL="0">
                        <a:buNone/>
                      </a:pPr>
                      <a:r>
                        <a:rPr lang="en-US" sz="1000" dirty="0">
                          <a:solidFill>
                            <a:srgbClr val="000000"/>
                          </a:solidFill>
                        </a:rPr>
                        <a:t>-52,5 %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hMerge="1">
                  <a:tcPr/>
                </a:tc>
                <a:tc hMerge="1">
                  <a:tcPr/>
                </a:tc>
                <a:tc hMerge="1">
                  <a:tcPr/>
                </a:tc>
                <a:tc hMerge="1">
                  <a:tcPr/>
                </a:tc>
              </a:tr>
              <a:tr h="0">
                <a:tc>
                  <a:txBody>
                    <a:bodyPr/>
                    <a:lstStyle/>
                    <a:p>
                      <a:pPr algn="ctr" indent="0" marL="0">
                        <a:buNone/>
                      </a:pPr>
                      <a:r>
                        <a:rPr lang="en-US" sz="1000" b="1" dirty="0">
                          <a:solidFill>
                            <a:srgbClr val="000000"/>
                          </a:solidFill>
                        </a:rPr>
                        <a:t>Multiple après décote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0,24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4,13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6,56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0,95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0,86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'Damodaran' mises à jour le 05/01/2025 au niveau Europe (</a:t>
            </a:r>
            <a:pPr algn="l" marL="342900" indent="-342900">
              <a:buSzPct val="100000"/>
              <a:buChar char="•"/>
            </a:pPr>
            <a:r>
              <a:rPr lang="en-US" sz="1200" u="sng" dirty="0">
                <a:solidFill>
                  <a:srgbClr val="737373"/>
                </a:solidFill>
                <a:hlinkClick r:id="rId1" invalidUrl="" action="" tgtFrame="" tooltip="" history="1" highlightClick="0" endSnd="0">
                  <a:extLst>
                    <a:ext uri="{A12FA001-AC4F-418D-AE19-62706E023703}">
                      <ahyp:hlinkClr xmlns:ahyp="http://schemas.microsoft.com/office/drawing/2018/hyperlinkcolor" val="tx"/>
                    </a:ext>
                  </a:extLst>
                </a:hlinkClick>
              </a:rPr>
              <a:t>multiples boursiers</a:t>
            </a:r>
            <a:endParaRPr lang="en-US" sz="1000" dirty="0"/>
          </a:p>
          <a:p>
            <a:pPr algn="l" marL="342900" indent="-342900">
              <a:buSzPct val="100000"/>
              <a:buChar char="•"/>
            </a:pPr>
            <a:r>
              <a:rPr lang="en-US" sz="1200" dirty="0">
                <a:solidFill>
                  <a:srgbClr val="737373"/>
                </a:solidFill>
              </a:rPr>
              <a:t>Données atometrics</a:t>
            </a:r>
            <a:endParaRPr lang="en-US" sz="1000" dirty="0"/>
          </a:p>
          <a:p>
            <a:pPr algn="l" marL="342900" indent="-342900">
              <a:buSzPct val="100000"/>
              <a:buChar char="•"/>
            </a:pPr>
            <a:r>
              <a:rPr lang="en-US" sz="1200" dirty="0">
                <a:solidFill>
                  <a:srgbClr val="737373"/>
                </a:solidFill>
              </a:rPr>
              <a:t>Données CCEF (Compagnie des Conseils et Experts Financiers), revue Convergence de Février 2023</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représente les multiples de valorisation d’entreprise. Ces multiples doivent être appliqués aux ratios correspondants pour obtenir la valeur de l’entreprise (par exemple, il faut multiplier le multiple de chiffre d’affaires au chiffre d’affaires de l’entreprise à valoriser pour obtenir sa valeur d’entreprise).</a:t>
            </a:r>
            <a:endParaRPr lang="en-US" sz="1400" dirty="0"/>
          </a:p>
          <a:p>
            <a:pPr algn="l" indent="0" marL="0">
              <a:buNone/>
            </a:pPr>
            <a:endParaRPr lang="en-US" sz="1400" dirty="0"/>
          </a:p>
          <a:p>
            <a:pPr algn="l" indent="0" marL="0">
              <a:buNone/>
            </a:pPr>
            <a:r>
              <a:rPr lang="en-US" sz="1400" dirty="0">
                <a:solidFill>
                  <a:srgbClr val="000000"/>
                </a:solidFill>
              </a:rPr>
              <a:t>Les multiples sont calculés à partir de transactions boursières peuvent être ajustés en appliquant une prime de risque en fonction de la taille de la société (évaluée par son niveau d’EBIT = Résultat d'exploitation).</a:t>
            </a:r>
            <a:endParaRPr lang="en-US" sz="1400" dirty="0"/>
          </a:p>
          <a:p>
            <a:pPr algn="l" indent="0" marL="0">
              <a:buNone/>
            </a:pPr>
            <a:endParaRPr lang="en-US" sz="1400" dirty="0"/>
          </a:p>
          <a:p>
            <a:pPr algn="l" indent="0" marL="0">
              <a:buNone/>
            </a:pPr>
            <a:r>
              <a:rPr lang="en-US" sz="1400" dirty="0">
                <a:solidFill>
                  <a:srgbClr val="000000"/>
                </a:solidFill>
              </a:rPr>
              <a:t>Les multiples présentés portent sur le secteur d'activité étudié. Pour en savoir plus sur nos correspondances de secteurs (entre la donnée source et les codes APE), </a:t>
            </a:r>
            <a:pPr algn="l" indent="0" marL="0">
              <a:buNone/>
            </a:pPr>
            <a:r>
              <a:rPr lang="en-US" sz="1400" u="sng" dirty="0">
                <a:solidFill>
                  <a:srgbClr val="000000"/>
                </a:solidFill>
                <a:hlinkClick r:id="rId2" invalidUrl="" action="" tgtFrame="" tooltip="" history="1" highlightClick="0" endSnd="0">
                  <a:extLst>
                    <a:ext uri="{A12FA001-AC4F-418D-AE19-62706E023703}">
                      <ahyp:hlinkClr xmlns:ahyp="http://schemas.microsoft.com/office/drawing/2018/hyperlinkcolor" val="tx"/>
                    </a:ext>
                  </a:extLst>
                </a:hlinkClick>
              </a:rPr>
              <a:t>cliquez-ici</a:t>
            </a:r>
            <a:pPr algn="l" indent="0" marL="0">
              <a:buNone/>
            </a:pPr>
            <a:r>
              <a:rPr lang="en-US" sz="1400" dirty="0">
                <a:solidFill>
                  <a:srgbClr val="000000"/>
                </a:solidFill>
              </a:rPr>
              <a:t>.</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TAUX D’ACTUALISATION (COÛT MOYEN PONDÉRÉ DU CAPITAL OU « WACC »)</a:t>
            </a:r>
            <a:endParaRPr lang="en-US" sz="3200" dirty="0"/>
          </a:p>
        </p:txBody>
      </p:sp>
      <p:pic>
        <p:nvPicPr>
          <p:cNvPr id="3" name="Image 0" descr="https://mymarketmetrics.atometrics.com/assets/wacc-formula-Bl8_SaCS.png">    </p:cNvPr>
          <p:cNvPicPr>
            <a:picLocks noChangeAspect="1"/>
          </p:cNvPicPr>
          <p:nvPr/>
        </p:nvPicPr>
        <p:blipFill>
          <a:blip r:embed="rId1"/>
          <a:stretch>
            <a:fillRect/>
          </a:stretch>
        </p:blipFill>
        <p:spPr>
          <a:xfrm>
            <a:off x="4164330" y="1293495"/>
            <a:ext cx="5524500" cy="876300"/>
          </a:xfrm>
          <a:prstGeom prst="rect">
            <a:avLst/>
          </a:prstGeom>
        </p:spPr>
      </p:pic>
      <p:graphicFrame>
        <p:nvGraphicFramePr>
          <p:cNvPr id="25" name="Table 0"/>
          <p:cNvGraphicFramePr>
            <a:graphicFrameLocks noGrp="1"/>
          </p:cNvGraphicFramePr>
          <p:nvPr>
            <p:extLst>
              <p:ext uri="{D42A27DB-BD31-4B8C-83A1-F6EECF244321}">
                <p14:modId xmlns:p14="http://schemas.microsoft.com/office/powerpoint/2010/main" val="1579011935"/>
              </p:ext>
            </p:extLst>
          </p:nvPr>
        </p:nvGraphicFramePr>
        <p:xfrm>
          <a:off x="411480" y="2715768"/>
          <a:ext cx="12344400" cy="914400"/>
        </p:xfrm>
        <a:graphic>
          <a:graphicData uri="http://schemas.openxmlformats.org/drawingml/2006/table">
            <a:tbl>
              <a:tblPr/>
              <a:tblGrid>
                <a:gridCol w="4362511"/>
                <a:gridCol w="1148029"/>
                <a:gridCol w="459212"/>
                <a:gridCol w="4362511"/>
                <a:gridCol w="1148029"/>
              </a:tblGrid>
              <a:tr h="0">
                <a:tc gridSpan="2">
                  <a:txBody>
                    <a:bodyPr/>
                    <a:lstStyle/>
                    <a:p>
                      <a:pPr indent="0" marL="0">
                        <a:buNone/>
                      </a:pPr>
                      <a:r>
                        <a:rPr lang="en-US" sz="1400" b="1" dirty="0">
                          <a:solidFill>
                            <a:srgbClr val="000000"/>
                          </a:solidFill>
                        </a:rPr>
                        <a:t>Calcul du coût de la dette après impôts</a:t>
                      </a: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gridSpan="2">
                  <a:txBody>
                    <a:bodyPr/>
                    <a:lstStyle/>
                    <a:p>
                      <a:pPr indent="0" marL="0">
                        <a:buNone/>
                      </a:pPr>
                      <a:r>
                        <a:rPr lang="en-US" sz="1400" b="1" dirty="0">
                          <a:solidFill>
                            <a:srgbClr val="000000"/>
                          </a:solidFill>
                        </a:rPr>
                        <a:t>Calcul du coût des capitaux propres</a:t>
                      </a: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r>
              <a:tr h="0">
                <a:tc gridSpan="5">
                  <a:txBody>
                    <a:bodyPr/>
                    <a:lstStyle/>
                    <a:p>
                      <a:pPr indent="0" marL="0">
                        <a:buNone/>
                      </a:pPr>
                      <a:endParaRPr lang="en-US" sz="8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c hMerge="1">
                  <a:tcPr/>
                </a:tc>
                <a:tc hMerge="1">
                  <a:tcPr/>
                </a:tc>
                <a:tc hMerge="1">
                  <a:tcPr/>
                </a:tc>
              </a:tr>
              <a:tr h="0">
                <a:tc>
                  <a:txBody>
                    <a:bodyPr/>
                    <a:lstStyle/>
                    <a:p>
                      <a:pPr algn="l" indent="0" marL="0">
                        <a:buNone/>
                      </a:pPr>
                      <a:r>
                        <a:rPr lang="en-US" sz="1400" dirty="0">
                          <a:solidFill>
                            <a:srgbClr val="000000"/>
                          </a:solidFill>
                        </a:rPr>
                        <a:t>Coût de la dette avant impôt (rd)</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4,1 %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dirty="0">
                          <a:solidFill>
                            <a:srgbClr val="000000"/>
                          </a:solidFill>
                        </a:rPr>
                        <a:t>Taux sans risque (rf)</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3,3 %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r>
              <a:tr h="0">
                <a:tc>
                  <a:txBody>
                    <a:bodyPr/>
                    <a:lstStyle/>
                    <a:p>
                      <a:pPr algn="l" indent="0" marL="0">
                        <a:buNone/>
                      </a:pPr>
                      <a:r>
                        <a:rPr lang="en-US" sz="1400" dirty="0">
                          <a:solidFill>
                            <a:srgbClr val="000000"/>
                          </a:solidFill>
                        </a:rPr>
                        <a:t>Taux d’imposition en France (t)</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25,0 %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dirty="0">
                          <a:solidFill>
                            <a:srgbClr val="000000"/>
                          </a:solidFill>
                        </a:rPr>
                        <a:t>Prime de risque de marché (Pr)</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7,0 %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r>
              <a:tr h="0">
                <a:tc>
                  <a:txBody>
                    <a:bodyPr/>
                    <a:lstStyle/>
                    <a:p>
                      <a:pPr algn="l" indent="0" marL="0">
                        <a:buNone/>
                      </a:pPr>
                      <a:r>
                        <a:rPr lang="en-US" sz="1400" dirty="0">
                          <a:solidFill>
                            <a:srgbClr val="36D7B7"/>
                          </a:solidFill>
                        </a:rPr>
                        <a:t>Coût de la dette après impôts (t)</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3,1 %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36D7B7"/>
                    </a:solidFill>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dirty="0">
                          <a:solidFill>
                            <a:srgbClr val="000000"/>
                          </a:solidFill>
                        </a:rPr>
                        <a:t>‘Unlevered beta’ (β)</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0,9</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r>
              <a:tr h="0">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dirty="0">
                          <a:solidFill>
                            <a:srgbClr val="36D7B7"/>
                          </a:solidFill>
                        </a:rPr>
                        <a:t>‘Relevered beta’ (βfp)</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2,1</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36D7B7"/>
                    </a:solidFill>
                  </a:tcPr>
                </a:tc>
              </a:tr>
              <a:tr h="0">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dirty="0">
                          <a:solidFill>
                            <a:srgbClr val="000000"/>
                          </a:solidFill>
                        </a:rPr>
                        <a:t>Prime de risque de taille (Pt)</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11,2 %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r>
              <a:tr h="0">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dirty="0">
                          <a:solidFill>
                            <a:srgbClr val="36D7B7"/>
                          </a:solidFill>
                        </a:rPr>
                        <a:t>Coût des capitaux propres (rfp)</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29,19 %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36D7B7"/>
                    </a:solidFill>
                  </a:tcPr>
                </a:tc>
              </a:tr>
              <a:tr h="0">
                <a:tc gridSpan="5">
                  <a:txBody>
                    <a:bodyPr/>
                    <a:lstStyle/>
                    <a:p>
                      <a:pPr indent="0" marL="0">
                        <a:buNone/>
                      </a:pPr>
                      <a:endParaRPr lang="en-US" sz="8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c hMerge="1">
                  <a:tcPr/>
                </a:tc>
                <a:tc hMerge="1">
                  <a:tcPr/>
                </a:tc>
                <a:tc hMerge="1">
                  <a:tcPr/>
                </a:tc>
              </a:tr>
              <a:tr h="0">
                <a:tc gridSpan="2">
                  <a:txBody>
                    <a:bodyPr/>
                    <a:lstStyle/>
                    <a:p>
                      <a:pPr indent="0" marL="0">
                        <a:buNone/>
                      </a:pPr>
                      <a:r>
                        <a:rPr lang="en-US" sz="1400" b="1" dirty="0">
                          <a:solidFill>
                            <a:srgbClr val="000000"/>
                          </a:solidFill>
                        </a:rPr>
                        <a:t>Application à la cible</a:t>
                      </a: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gridSpan="2">
                  <a:txBody>
                    <a:bodyPr/>
                    <a:lstStyle/>
                    <a:p>
                      <a:pPr indent="0" marL="0">
                        <a:buNone/>
                      </a:pPr>
                      <a:r>
                        <a:rPr lang="en-US" sz="1400" b="1" dirty="0">
                          <a:solidFill>
                            <a:srgbClr val="000000"/>
                          </a:solidFill>
                        </a:rPr>
                        <a:t>WACC</a:t>
                      </a: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r>
              <a:tr h="0">
                <a:tc gridSpan="5">
                  <a:txBody>
                    <a:bodyPr/>
                    <a:lstStyle/>
                    <a:p>
                      <a:pPr indent="0" marL="0">
                        <a:buNone/>
                      </a:pPr>
                      <a:endParaRPr lang="en-US" sz="800" dirty="0"/>
                    </a:p>
                  </a:txBody>
                  <a:tcPr marL="91440" marR="91440" marT="45720" marB="45720" anchor="t">
                    <a:lnL w="0" cap="flat" cmpd="sng" algn="ctr">
                      <a:noFill/>
                    </a:lnL>
                    <a:lnR w="0" cap="flat" cmpd="sng" algn="ctr">
                      <a:noFill/>
                    </a:lnR>
                    <a:lnT w="0" cap="flat" cmpd="sng" algn="ctr">
                      <a:noFill/>
                    </a:lnT>
                    <a:lnB w="0" cap="flat" cmpd="sng" algn="ctr">
                      <a:noFill/>
                    </a:lnB>
                  </a:tcPr>
                </a:tc>
                <a:tc hMerge="1">
                  <a:tcPr/>
                </a:tc>
                <a:tc hMerge="1">
                  <a:tcPr/>
                </a:tc>
                <a:tc hMerge="1">
                  <a:tcPr/>
                </a:tc>
                <a:tc hMerge="1">
                  <a:tcPr/>
                </a:tc>
              </a:tr>
              <a:tr h="0">
                <a:tc>
                  <a:txBody>
                    <a:bodyPr/>
                    <a:lstStyle/>
                    <a:p>
                      <a:pPr algn="l" indent="0" marL="0">
                        <a:buNone/>
                      </a:pPr>
                      <a:r>
                        <a:rPr lang="en-US" sz="1400" dirty="0">
                          <a:solidFill>
                            <a:srgbClr val="000000"/>
                          </a:solidFill>
                        </a:rPr>
                        <a:t>Fonds propres (FP) / (D + FP)</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36,0 %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r>
                        <a:rPr lang="en-US" sz="1400" b="1" dirty="0">
                          <a:solidFill>
                            <a:srgbClr val="36D7B7"/>
                          </a:solidFill>
                        </a:rPr>
                        <a:t>WACC ajusté</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b="1" dirty="0">
                          <a:solidFill>
                            <a:srgbClr val="000000"/>
                          </a:solidFill>
                        </a:rPr>
                        <a:t>12,49 %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36D7B7"/>
                    </a:solidFill>
                  </a:tcPr>
                </a:tc>
              </a:tr>
              <a:tr h="0">
                <a:tc>
                  <a:txBody>
                    <a:bodyPr/>
                    <a:lstStyle/>
                    <a:p>
                      <a:pPr algn="l" indent="0" marL="0">
                        <a:buNone/>
                      </a:pPr>
                      <a:r>
                        <a:rPr lang="en-US" sz="1400" dirty="0">
                          <a:solidFill>
                            <a:srgbClr val="000000"/>
                          </a:solidFill>
                        </a:rPr>
                        <a:t>Fonds propres (FP) / (D + FP)</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r" indent="0" marL="0">
                        <a:buNone/>
                      </a:pPr>
                      <a:r>
                        <a:rPr lang="en-US" sz="1400" dirty="0">
                          <a:solidFill>
                            <a:srgbClr val="000000"/>
                          </a:solidFill>
                        </a:rPr>
                        <a:t>64,0 %</a:t>
                      </a: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solidFill>
                      <a:srgbClr val="F2F2F2"/>
                    </a:solidFill>
                  </a:tcPr>
                </a:tc>
                <a:tc>
                  <a:txBody>
                    <a:bodyPr/>
                    <a:lstStyle/>
                    <a:p>
                      <a:pPr indent="0" marL="0">
                        <a:buNone/>
                      </a:pPr>
                      <a:endParaRPr lang="en-US" sz="1400" dirty="0"/>
                    </a:p>
                  </a:txBody>
                  <a:tcPr marL="91440" marR="91440" marT="45720" marB="45720" anchor="t">
                    <a:lnL w="0" cap="flat" cmpd="sng" algn="ctr">
                      <a:noFill/>
                    </a:lnL>
                    <a:lnR w="0" cap="flat" cmpd="sng" algn="ctr">
                      <a:noFill/>
                    </a:lnR>
                    <a:lnT w="0" cap="flat" cmpd="sng" algn="ctr">
                      <a:noFill/>
                    </a:lnT>
                    <a:lnB w="0" cap="flat" cmpd="sng" algn="ctr">
                      <a:noFill/>
                    </a:lnB>
                  </a:tcPr>
                </a:tc>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c>
                  <a:txBody>
                    <a:bodyPr/>
                    <a:lstStyle/>
                    <a:p>
                      <a:pPr algn="l" indent="0" marL="0">
                        <a:buNone/>
                      </a:pPr>
                      <a:endParaRPr lang="en-US" sz="1400" dirty="0"/>
                    </a:p>
                  </a:txBody>
                  <a:tcPr marL="91440" marR="91440" marT="45720" marB="45720" anchor="t">
                    <a:lnL w="50800" cap="flat" cmpd="sng" algn="ctr">
                      <a:solidFill>
                        <a:srgbClr val="FFFFFF"/>
                      </a:solidFill>
                      <a:prstDash val="solid"/>
                      <a:round/>
                      <a:headEnd type="none" w="med" len="med"/>
                      <a:tailEnd type="none" w="med" len="med"/>
                    </a:lnL>
                    <a:lnR w="50800" cap="flat" cmpd="sng" algn="ctr">
                      <a:solidFill>
                        <a:srgbClr val="FFFFFF"/>
                      </a:solidFill>
                      <a:prstDash val="solid"/>
                      <a:round/>
                      <a:headEnd type="none" w="med" len="med"/>
                      <a:tailEnd type="none" w="med" len="med"/>
                    </a:lnR>
                    <a:lnT w="50800" cap="flat" cmpd="sng" algn="ctr">
                      <a:solidFill>
                        <a:srgbClr val="FFFFFF"/>
                      </a:solidFill>
                      <a:prstDash val="solid"/>
                      <a:round/>
                      <a:headEnd type="none" w="med" len="med"/>
                      <a:tailEnd type="none" w="med" len="med"/>
                    </a:lnT>
                    <a:lnB w="50800" cap="flat" cmpd="sng" algn="ctr">
                      <a:solidFill>
                        <a:srgbClr val="FFFFFF"/>
                      </a:solidFill>
                      <a:prstDash val="solid"/>
                      <a:round/>
                      <a:headEnd type="none" w="med" len="med"/>
                      <a:tailEnd type="none" w="med" len="med"/>
                    </a:lnB>
                  </a:tcPr>
                </a:tc>
              </a:tr>
            </a:tbl>
          </a:graphicData>
        </a:graphic>
      </p:graphicFrame>
      <p:sp>
        <p:nvSpPr>
          <p:cNvPr id="5"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'Damodaran' mises à jour le 05/01/2025 au niveau Europe</a:t>
            </a:r>
            <a:endParaRPr lang="en-US" sz="1000" dirty="0"/>
          </a:p>
          <a:p>
            <a:pPr algn="l" marL="342900" indent="-342900">
              <a:buSzPct val="100000"/>
              <a:buChar char="•"/>
            </a:pPr>
            <a:r>
              <a:rPr lang="en-US" sz="1200" dirty="0">
                <a:solidFill>
                  <a:srgbClr val="737373"/>
                </a:solidFill>
              </a:rPr>
              <a:t>Données Banques de France sur </a:t>
            </a:r>
            <a:pPr algn="l" marL="342900" indent="-342900">
              <a:buSzPct val="100000"/>
              <a:buChar char="•"/>
            </a:pPr>
            <a:r>
              <a:rPr lang="en-US" sz="1200" u="sng" dirty="0">
                <a:solidFill>
                  <a:srgbClr val="737373"/>
                </a:solidFill>
                <a:hlinkClick r:id="rId2" invalidUrl="" action="" tgtFrame="" tooltip="" history="1" highlightClick="0" endSnd="0">
                  <a:extLst>
                    <a:ext uri="{A12FA001-AC4F-418D-AE19-62706E023703}">
                      <ahyp:hlinkClr xmlns:ahyp="http://schemas.microsoft.com/office/drawing/2018/hyperlinkcolor" val="tx"/>
                    </a:ext>
                  </a:extLst>
                </a:hlinkClick>
              </a:rPr>
              <a:t>le coût d'endettement</a:t>
            </a:r>
            <a:pPr algn="l" indent="0" marL="0">
              <a:buNone/>
            </a:pPr>
            <a:r>
              <a:rPr lang="en-US" sz="1200" dirty="0">
                <a:solidFill>
                  <a:srgbClr val="737373"/>
                </a:solidFill>
              </a:rPr>
              <a:t>, </a:t>
            </a:r>
            <a:pPr algn="l" marL="342900" indent="-342900">
              <a:buSzPct val="100000"/>
              <a:buChar char="•"/>
            </a:pPr>
            <a:r>
              <a:rPr lang="en-US" sz="1200" u="sng" dirty="0">
                <a:solidFill>
                  <a:srgbClr val="737373"/>
                </a:solidFill>
                <a:hlinkClick r:id="rId3" invalidUrl="" action="" tgtFrame="" tooltip="" history="1" highlightClick="0" endSnd="0">
                  <a:extLst>
                    <a:ext uri="{A12FA001-AC4F-418D-AE19-62706E023703}">
                      <ahyp:hlinkClr xmlns:ahyp="http://schemas.microsoft.com/office/drawing/2018/hyperlinkcolor" val="tx"/>
                    </a:ext>
                  </a:extLst>
                </a:hlinkClick>
              </a:rPr>
              <a:t>le taux sans risque</a:t>
            </a:r>
            <a:pPr algn="l" indent="0" marL="0">
              <a:buNone/>
            </a:pPr>
            <a:r>
              <a:rPr lang="en-US" sz="1200" dirty="0">
                <a:solidFill>
                  <a:srgbClr val="737373"/>
                </a:solidFill>
              </a:rPr>
              <a:t> et </a:t>
            </a:r>
            <a:pPr algn="l" marL="342900" indent="-342900">
              <a:buSzPct val="100000"/>
              <a:buChar char="•"/>
            </a:pPr>
            <a:r>
              <a:rPr lang="en-US" sz="1200" u="sng" dirty="0">
                <a:solidFill>
                  <a:srgbClr val="737373"/>
                </a:solidFill>
                <a:hlinkClick r:id="rId4" invalidUrl="" action="" tgtFrame="" tooltip="" history="1" highlightClick="0" endSnd="0">
                  <a:extLst>
                    <a:ext uri="{A12FA001-AC4F-418D-AE19-62706E023703}">
                      <ahyp:hlinkClr xmlns:ahyp="http://schemas.microsoft.com/office/drawing/2018/hyperlinkcolor" val="tx"/>
                    </a:ext>
                  </a:extLst>
                </a:hlinkClick>
              </a:rPr>
              <a:t>l'inflation</a:t>
            </a:r>
            <a:endParaRPr lang="en-US" sz="1000" dirty="0"/>
          </a:p>
          <a:p>
            <a:pPr algn="l" marL="342900" indent="-342900">
              <a:buSzPct val="100000"/>
              <a:buChar char="•"/>
            </a:pPr>
            <a:r>
              <a:rPr lang="en-US" sz="1200" dirty="0">
                <a:solidFill>
                  <a:srgbClr val="737373"/>
                </a:solidFill>
              </a:rPr>
              <a:t>Données CCEF (Compagnie des Conseils et Experts Financiers), revue Convergence de Février 2023</a:t>
            </a:r>
            <a:endParaRPr lang="en-US" sz="1000" dirty="0"/>
          </a:p>
          <a:p>
            <a:pPr algn="l" marL="342900" indent="-342900">
              <a:buSzPct val="100000"/>
              <a:buChar char="•"/>
            </a:pPr>
            <a:r>
              <a:rPr lang="en-US" sz="1200" dirty="0">
                <a:solidFill>
                  <a:srgbClr val="737373"/>
                </a:solidFill>
              </a:rPr>
              <a:t>Données  DGFIP</a:t>
            </a:r>
            <a:endParaRPr lang="en-US" sz="1000" dirty="0"/>
          </a:p>
        </p:txBody>
      </p:sp>
      <p:sp>
        <p:nvSpPr>
          <p:cNvPr id="6"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propose une estimation du Coût Moyen Pondéré du Capital ou « CMPC » (également appelé « WACC » pour Weighted Average Cost of Capital).</a:t>
            </a:r>
            <a:endParaRPr lang="en-US" sz="1400" dirty="0"/>
          </a:p>
          <a:p>
            <a:pPr algn="l" indent="0" marL="0">
              <a:buNone/>
            </a:pPr>
            <a:r>
              <a:rPr lang="en-US" sz="1400" dirty="0">
                <a:solidFill>
                  <a:srgbClr val="000000"/>
                </a:solidFill>
              </a:rPr>
              <a:t>Le CMPC représente le coût moyen des capitaux propres (apportés par les actionnaires) et de la dette (apportée par ses créanciers) d’une entreprise. Dès lors, le CMPC doit être utilisé pour actualiser les flux de trésorerie futurs disponibles pour les actionnaires et les créanciers (avant paiement des intérêts et des dividendes notamment).</a:t>
            </a:r>
            <a:endParaRPr lang="en-US" sz="1400" dirty="0"/>
          </a:p>
          <a:p>
            <a:pPr algn="l" indent="0" marL="0">
              <a:buNone/>
            </a:pPr>
            <a:endParaRPr lang="en-US" sz="1400" dirty="0"/>
          </a:p>
          <a:p>
            <a:pPr algn="l" indent="0" marL="0">
              <a:buNone/>
            </a:pPr>
            <a:r>
              <a:rPr lang="en-US" sz="1400" dirty="0">
                <a:solidFill>
                  <a:srgbClr val="000000"/>
                </a:solidFill>
              </a:rPr>
              <a:t>Le CMPC présenté dans ce tableau est calculé sur la base de sociétés cotées en bourse. Dès lors, il est nécessaire d’ajuster ce taux pour prendre en compte les risques liés à une entreprise de taille plus modeste.</a:t>
            </a:r>
            <a:endParaRPr lang="en-US" sz="1400" dirty="0"/>
          </a:p>
          <a:p>
            <a:pPr algn="l" indent="0" marL="0">
              <a:buNone/>
            </a:pPr>
            <a:endParaRPr lang="en-US" sz="1400" dirty="0"/>
          </a:p>
          <a:p>
            <a:pPr algn="l" indent="0" marL="0">
              <a:buNone/>
            </a:pPr>
            <a:r>
              <a:rPr lang="en-US" sz="1400" dirty="0">
                <a:solidFill>
                  <a:srgbClr val="000000"/>
                </a:solidFill>
              </a:rPr>
              <a:t>Nous indiquons ici des mesures de primes de risque en fonction du niveau des bénéfices avant intérêts et impôts (EBIT) en valeur absolue en (€).</a:t>
            </a:r>
            <a:endParaRPr lang="en-US" sz="1400" dirty="0"/>
          </a:p>
          <a:p>
            <a:pPr algn="l" indent="0" marL="0">
              <a:buNone/>
            </a:pPr>
            <a:endParaRPr lang="en-US" sz="1400" dirty="0"/>
          </a:p>
          <a:p>
            <a:pPr algn="l" indent="0" marL="0">
              <a:buNone/>
            </a:pPr>
            <a:r>
              <a:rPr lang="en-US" sz="1400" dirty="0">
                <a:solidFill>
                  <a:srgbClr val="000000"/>
                </a:solidFill>
              </a:rPr>
              <a:t>Afin de définir les paramètres de calcul du taux d'actualisation - WACC, vous pouvez vous cliquer sur le mode 'avancé'. Vous pourrez alors définir l'ensemble des composantes du WACC.</a:t>
            </a:r>
            <a:endParaRPr lang="en-US" sz="1400" dirty="0"/>
          </a:p>
        </p:txBody>
      </p:sp>
      <p:sp>
        <p:nvSpPr>
          <p:cNvPr id="7"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AUTRES ÉLÉMENTS CHIFFRÉS</a:t>
            </a:r>
            <a:endParaRPr lang="en-US" sz="3200" dirty="0"/>
          </a:p>
        </p:txBody>
      </p:sp>
      <p:graphicFrame>
        <p:nvGraphicFramePr>
          <p:cNvPr id="26"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5740146"/>
                <a:gridCol w="5740146"/>
              </a:tblGrid>
              <a:tr h="0">
                <a:tc>
                  <a:txBody>
                    <a:bodyPr/>
                    <a:lstStyle/>
                    <a:p>
                      <a:pPr algn="ctr" indent="0" marL="0">
                        <a:buNone/>
                      </a:pPr>
                      <a:r>
                        <a:rPr lang="en-US" sz="1200" b="1" dirty="0">
                          <a:solidFill>
                            <a:srgbClr val="FFFFFF"/>
                          </a:solidFill>
                        </a:rPr>
                        <a:t>Indicateur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Taux de croissance long-terme pour l’économie française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+2,1 % (Source : CCEF)</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Taux d’inflation (projection pour 2025)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+2,4 % (Source : Banque De France)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publiques (sources de données mentionnées au sein du tableau)</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représente des éléments chiffrés complémentaires qui peuvent être utiles dans le cadre de la valorisation de titres.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RESSOURCES UTILES</a:t>
            </a:r>
            <a:endParaRPr lang="en-US" sz="3200" dirty="0"/>
          </a:p>
        </p:txBody>
      </p:sp>
      <p:pic>
        <p:nvPicPr>
          <p:cNvPr id="3" name="Image 0" descr="https://mymarketmetrics.atometrics.com/assets/useful-resources-Z0LsXhco.png">    </p:cNvPr>
          <p:cNvPicPr>
            <a:picLocks noChangeAspect="1"/>
          </p:cNvPicPr>
          <p:nvPr/>
        </p:nvPicPr>
        <p:blipFill>
          <a:blip r:embed="rId1"/>
          <a:stretch>
            <a:fillRect/>
          </a:stretch>
        </p:blipFill>
        <p:spPr>
          <a:xfrm>
            <a:off x="411480" y="1239690"/>
            <a:ext cx="15636240" cy="8013361"/>
          </a:xfrm>
          <a:prstGeom prst="rect">
            <a:avLst/>
          </a:prstGeom>
        </p:spPr>
      </p:pic>
      <p:sp>
        <p:nvSpPr>
          <p:cNvPr id="4"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Données atometrics</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SOURCES D'INFORMATIONS CHIFFRÉES</a:t>
            </a:r>
            <a:endParaRPr lang="en-US" sz="3200" dirty="0"/>
          </a:p>
        </p:txBody>
      </p:sp>
      <p:graphicFrame>
        <p:nvGraphicFramePr>
          <p:cNvPr id="28" name="Table 0"/>
          <p:cNvGraphicFramePr>
            <a:graphicFrameLocks noGrp="1"/>
          </p:cNvGraphicFramePr>
          <p:nvPr>
            <p:extLst>
              <p:ext uri="{D42A27DB-BD31-4B8C-83A1-F6EECF244321}">
                <p14:modId xmlns:p14="http://schemas.microsoft.com/office/powerpoint/2010/main" val="1579011935"/>
              </p:ext>
            </p:extLst>
          </p:nvPr>
        </p:nvGraphicFramePr>
        <p:xfrm>
          <a:off x="411480" y="1028700"/>
          <a:ext cx="12344400" cy="914400"/>
        </p:xfrm>
        <a:graphic>
          <a:graphicData uri="http://schemas.openxmlformats.org/drawingml/2006/table">
            <a:tbl>
              <a:tblPr/>
              <a:tblGrid>
                <a:gridCol w="2345436"/>
                <a:gridCol w="2345436"/>
                <a:gridCol w="9381744"/>
                <a:gridCol w="1563624"/>
              </a:tblGrid>
              <a:tr h="0">
                <a:tc>
                  <a:txBody>
                    <a:bodyPr/>
                    <a:lstStyle/>
                    <a:p>
                      <a:pPr algn="ctr" indent="0" marL="0">
                        <a:buNone/>
                      </a:pPr>
                      <a:r>
                        <a:rPr lang="en-US" sz="1200" b="1" dirty="0">
                          <a:solidFill>
                            <a:srgbClr val="FFFFFF"/>
                          </a:solidFill>
                        </a:rPr>
                        <a:t>Indicateur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Source de la donnée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Description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Lien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rowSpan="2">
                  <a:txBody>
                    <a:bodyPr/>
                    <a:lstStyle/>
                    <a:p>
                      <a:pPr algn="ctr" indent="0" marL="0">
                        <a:buNone/>
                      </a:pPr>
                      <a:r>
                        <a:rPr lang="en-US" sz="1200" dirty="0">
                          <a:solidFill>
                            <a:srgbClr val="000000"/>
                          </a:solidFill>
                        </a:rPr>
                        <a:t>Coût de la dette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Banque de France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La Banque de France publie les données sur les taux des crédits aux entreprises en France. Les données publiées de manière trimestrielle.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1"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S&amp;P Global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S&amp;P publie mensuellement (ou même quotidiennement pour certaines valeurs) des rapports sur le coût de la dette par pays.	</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2"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rowSpan="3">
                  <a:txBody>
                    <a:bodyPr/>
                    <a:lstStyle/>
                    <a:p>
                      <a:pPr algn="ctr" indent="0" marL="0">
                        <a:buNone/>
                      </a:pPr>
                      <a:r>
                        <a:rPr lang="en-US" sz="1200" dirty="0">
                          <a:solidFill>
                            <a:srgbClr val="000000"/>
                          </a:solidFill>
                        </a:rPr>
                        <a:t>Taux sans risque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Banque de France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La Banque de France publie les données des taux indicatifs des bons du trésor et OAT. Les données sont publiées quotidiennement.</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3"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Banque Centrale Européenne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La Banque Centrale Européenne publie les statistiques sur les taux obligataires.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4"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vMerge="1">
                  <a:tcPr/>
                </a:tc>
                <a:tc>
                  <a:txBody>
                    <a:bodyPr/>
                    <a:lstStyle/>
                    <a:p>
                      <a:pPr algn="ctr" indent="0" marL="0">
                        <a:buNone/>
                      </a:pPr>
                      <a:r>
                        <a:rPr lang="en-US" sz="1200" b="1" dirty="0">
                          <a:solidFill>
                            <a:srgbClr val="000000"/>
                          </a:solidFill>
                        </a:rPr>
                        <a:t>Trading Economics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Trading Economics fournit des données économiques et financières sur les taux d'intérêt à court et long terme. La mise à jour est quotidienne.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5"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rowSpan="4">
                  <a:txBody>
                    <a:bodyPr/>
                    <a:lstStyle/>
                    <a:p>
                      <a:pPr algn="ctr" indent="0" marL="0">
                        <a:buNone/>
                      </a:pPr>
                      <a:r>
                        <a:rPr lang="en-US" sz="1200" dirty="0">
                          <a:solidFill>
                            <a:srgbClr val="000000"/>
                          </a:solidFill>
                        </a:rPr>
                        <a:t>Coût du capital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Damodaran</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Le professeur Aswath Damodaran de la Stern School of Business de l'Université de New York met à disposition gratuitement une base de données en ligne sur le coût du capital, avec des données pour différentes industries et pays, y compris la France.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6"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CCEF</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La CCEF (Compagnie des Conseils et Experts Financiers) publie des rapports sur les taux d'actualisation et décôtes appliqués aux multiples de valorisation pour les PME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7"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vMerge="1">
                  <a:tcPr/>
                </a:tc>
                <a:tc>
                  <a:txBody>
                    <a:bodyPr/>
                    <a:lstStyle/>
                    <a:p>
                      <a:pPr algn="ctr" indent="0" marL="0">
                        <a:buNone/>
                      </a:pPr>
                      <a:r>
                        <a:rPr lang="en-US" sz="1200" b="1" dirty="0">
                          <a:solidFill>
                            <a:srgbClr val="000000"/>
                          </a:solidFill>
                        </a:rPr>
                        <a:t>KPMG</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KPMG publie annuellement un rapport sur le coût du capital, en donnant des indications sur toutes les composantes du coût du capital (beta, prime de risque, structure du capital, taux sans risque…)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8"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SSRN (Social Science Research Network)</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La SSRN publie annuellement des estimations du coût du capital grâce à des références d'environ 100 pays sur les taux sans risque et les primes de risque.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9"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rowSpan="2">
                  <a:txBody>
                    <a:bodyPr/>
                    <a:lstStyle/>
                    <a:p>
                      <a:pPr algn="ctr" indent="0" marL="0">
                        <a:buNone/>
                      </a:pPr>
                      <a:r>
                        <a:rPr lang="en-US" sz="1200" dirty="0">
                          <a:solidFill>
                            <a:srgbClr val="000000"/>
                          </a:solidFill>
                        </a:rPr>
                        <a:t>Primes de taille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KROLL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KROLL publie annuellement des rapport sur les primes de risque.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10"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Fairness Finance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Fairness Finance fournit des données sur les primes de risque, utiles piour le calcul du taux d'actualisation, mises à jour mensuellement.</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11"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rowSpan="4">
                  <a:txBody>
                    <a:bodyPr/>
                    <a:lstStyle/>
                    <a:p>
                      <a:pPr algn="ctr" indent="0" marL="0">
                        <a:buNone/>
                      </a:pPr>
                      <a:r>
                        <a:rPr lang="en-US" sz="1200" dirty="0">
                          <a:solidFill>
                            <a:srgbClr val="000000"/>
                          </a:solidFill>
                        </a:rPr>
                        <a:t>Multiples de valorisation</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Absoluce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Baromètre de valorisation des PME.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12"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Damodaran</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Fournit des données sur différentes typologies de multiples (PE ratios, EV/ Chiffre d'affaires ou encore EV / EBITDA) par géographie et secteurs d'activité.</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13"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vMerge="1">
                  <a:tcPr/>
                </a:tc>
                <a:tc>
                  <a:txBody>
                    <a:bodyPr/>
                    <a:lstStyle/>
                    <a:p>
                      <a:pPr algn="ctr" indent="0" marL="0">
                        <a:buNone/>
                      </a:pPr>
                      <a:r>
                        <a:rPr lang="en-US" sz="1200" b="1" dirty="0">
                          <a:solidFill>
                            <a:srgbClr val="000000"/>
                          </a:solidFill>
                        </a:rPr>
                        <a:t>NIMBO</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dirty="0">
                          <a:solidFill>
                            <a:srgbClr val="000000"/>
                          </a:solidFill>
                        </a:rPr>
                        <a:t>Fournit des données sur différents types de multiples (CA, EBIT, EBITDA…) calculés sur des petites entreprises françaises (entre 2 et 5 salariés).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u="sng" dirty="0">
                          <a:solidFill>
                            <a:srgbClr val="000000"/>
                          </a:solidFill>
                          <a:hlinkClick r:id="rId14"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vMerge="1">
                  <a:tcPr/>
                </a:tc>
                <a:tc>
                  <a:txBody>
                    <a:bodyPr/>
                    <a:lstStyle/>
                    <a:p>
                      <a:pPr algn="ctr" indent="0" marL="0">
                        <a:buNone/>
                      </a:pPr>
                      <a:r>
                        <a:rPr lang="en-US" sz="1200" b="1" dirty="0">
                          <a:solidFill>
                            <a:srgbClr val="000000"/>
                          </a:solidFill>
                        </a:rPr>
                        <a:t>FUSAC</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dirty="0">
                          <a:solidFill>
                            <a:srgbClr val="000000"/>
                          </a:solidFill>
                        </a:rPr>
                        <a:t>Fournit des données concernant les multiples d’EBITDA par secteur d’activité calculés sur des transactions mid-market françaises.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u="sng" dirty="0">
                          <a:solidFill>
                            <a:srgbClr val="000000"/>
                          </a:solidFill>
                          <a:hlinkClick r:id="rId15" invalidUrl="" action="" tgtFrame="" tooltip="" history="1" highlightClick="0" endSnd="0">
                            <a:extLst>
                              <a:ext uri="{A12FA001-AC4F-418D-AE19-62706E023703}">
                                <ahyp:hlinkClr xmlns:ahyp="http://schemas.microsoft.com/office/drawing/2018/hyperlinkcolor" val="tx"/>
                              </a:ext>
                            </a:extLst>
                          </a:hlinkClick>
                        </a:rPr>
                        <a:t>Lien de la source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200" dirty="0">
                          <a:solidFill>
                            <a:srgbClr val="000000"/>
                          </a:solidFill>
                        </a:rPr>
                        <a:t>Quelques autres sources (payantes)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gridSpan="3">
                  <a:txBody>
                    <a:bodyPr/>
                    <a:lstStyle/>
                    <a:p>
                      <a:pPr algn="l" indent="0" marL="0">
                        <a:buNone/>
                      </a:pPr>
                      <a:r>
                        <a:rPr lang="en-US" sz="1200" b="1" u="sng" dirty="0">
                          <a:hlinkClick r:id="rId16" invalidUrl="" action="" tgtFrame="" tooltip="" history="1" highlightClick="0" endSnd="0"/>
                        </a:rPr>
                        <a:t>Refinitiv</a:t>
                      </a:r>
                      <a:pPr algn="l" indent="0" marL="0">
                        <a:buNone/>
                      </a:pPr>
                      <a:r>
                        <a:rPr lang="en-US" sz="1200" u="sng" dirty="0">
                          <a:hlinkClick r:id="rId17" invalidUrl="" action="" tgtFrame="" tooltip="" history="1" highlightClick="0" endSnd="0"/>
                        </a:rPr>
                        <a:t> : Estimation du WACC (Weighted Average Cost of Capital) avec un historique depuis 2015 et une mise à jour continue.</a:t>
                      </a:r>
                      <a:endParaRPr lang="en-US" sz="1200" dirty="0"/>
                    </a:p>
                    <a:p>
                      <a:pPr algn="l" indent="0" marL="0">
                        <a:buNone/>
                      </a:pPr>
                      <a:r>
                        <a:rPr lang="en-US" sz="1200" b="1" u="sng" dirty="0">
                          <a:hlinkClick r:id="rId18" invalidUrl="" action="" tgtFrame="" tooltip="" history="1" highlightClick="0" endSnd="0"/>
                        </a:rPr>
                        <a:t>Bloomberg</a:t>
                      </a:r>
                      <a:pPr algn="l" indent="0" marL="0">
                        <a:buNone/>
                      </a:pPr>
                      <a:r>
                        <a:rPr lang="en-US" sz="1200" u="sng" dirty="0">
                          <a:hlinkClick r:id="rId19" invalidUrl="" action="" tgtFrame="" tooltip="" history="1" highlightClick="0" endSnd="0"/>
                        </a:rPr>
                        <a:t> : Bloomberg fournit les données sur le bêta sectoriel des entreprises à travers son outil 'Equity index data'</a:t>
                      </a:r>
                      <a:endParaRPr lang="en-US" sz="1200" dirty="0"/>
                    </a:p>
                    <a:p>
                      <a:pPr algn="l" indent="0" marL="0">
                        <a:buNone/>
                      </a:pPr>
                      <a:r>
                        <a:rPr lang="en-US" sz="1200" b="1" u="sng" dirty="0">
                          <a:hlinkClick r:id="rId20" invalidUrl="" action="" tgtFrame="" tooltip="" history="1" highlightClick="0" endSnd="0"/>
                        </a:rPr>
                        <a:t>Factset</a:t>
                      </a:r>
                      <a:pPr algn="l" indent="0" marL="0">
                        <a:buNone/>
                      </a:pPr>
                      <a:r>
                        <a:rPr lang="en-US" sz="1200" u="sng" dirty="0">
                          <a:hlinkClick r:id="rId21" invalidUrl="" action="" tgtFrame="" tooltip="" history="1" highlightClick="0" endSnd="0"/>
                        </a:rPr>
                        <a:t> : Factset fournit des données via son produit 'Factset mergers' vous permettant d'obtenir des listes de transactions et des multiples de valorisation.</a:t>
                      </a:r>
                      <a:endParaRPr lang="en-US" sz="1200" dirty="0"/>
                    </a:p>
                    <a:p>
                      <a:pPr algn="l" indent="0" marL="0">
                        <a:buNone/>
                      </a:pPr>
                      <a:r>
                        <a:rPr lang="en-US" sz="1200" b="1" u="sng" dirty="0">
                          <a:hlinkClick r:id="rId22" invalidUrl="" action="" tgtFrame="" tooltip="" history="1" highlightClick="0" endSnd="0"/>
                        </a:rPr>
                        <a:t>Epsilon Research&lt;</a:t>
                      </a:r>
                      <a:pPr algn="l" indent="0" marL="0">
                        <a:buNone/>
                      </a:pPr>
                      <a:r>
                        <a:rPr lang="en-US" sz="1200" u="sng" dirty="0">
                          <a:hlinkClick r:id="rId23" invalidUrl="" action="" tgtFrame="" tooltip="" history="1" highlightClick="0" endSnd="0"/>
                        </a:rPr>
                        <a:t> : Epsilon Research fournit des multiples de transations via sa base EMAT (Epsilon Multiple Analysis Tool).</a:t>
                      </a:r>
                      <a:endParaRPr lang="en-US" sz="1200" dirty="0"/>
                    </a:p>
                    <a:p>
                      <a:pPr algn="l" indent="0" marL="0">
                        <a:buNone/>
                      </a:pPr>
                      <a:r>
                        <a:rPr lang="en-US" sz="1200" dirty="0">
                          <a:solidFill>
                            <a:srgbClr val="000000"/>
                          </a:solidFill>
                        </a:rPr>
                        <a:t>...</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hMerge="1">
                  <a:tcPr/>
                </a:tc>
                <a:tc hMerge="1">
                  <a:tcPr/>
                </a:tc>
              </a:tr>
            </a:tbl>
          </a:graphicData>
        </a:graphic>
      </p:graphicFrame>
      <p:sp>
        <p:nvSpPr>
          <p:cNvPr id="4"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Données publiques (sources de données mentionnées au sein du tableau)</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263640"/>
        </a:solidFill>
      </p:bgPr>
    </p:bg>
    <p:spTree>
      <p:nvGrpSpPr>
        <p:cNvPr id="1" name=""/>
        <p:cNvGrpSpPr/>
        <p:nvPr/>
      </p:nvGrpSpPr>
      <p:grpSpPr>
        <a:xfrm>
          <a:off x="0" y="0"/>
          <a:ext cx="0" cy="0"/>
          <a:chOff x="0" y="0"/>
          <a:chExt cx="0" cy="0"/>
        </a:xfrm>
      </p:grpSpPr>
      <p:sp>
        <p:nvSpPr>
          <p:cNvPr id="2" name="Text 0"/>
          <p:cNvSpPr/>
          <p:nvPr/>
        </p:nvSpPr>
        <p:spPr>
          <a:xfrm>
            <a:off x="0" y="0"/>
            <a:ext cx="16459200" cy="10287000"/>
          </a:xfrm>
          <a:prstGeom prst="rect">
            <a:avLst/>
          </a:prstGeom>
          <a:noFill/>
          <a:ln/>
        </p:spPr>
        <p:txBody>
          <a:bodyPr wrap="square" rtlCol="0" anchor="ctr"/>
          <a:lstStyle/>
          <a:p>
            <a:pPr algn="ctr" indent="0" marL="0">
              <a:buNone/>
            </a:pPr>
            <a:r>
              <a:rPr lang="en-US" sz="4200" dirty="0">
                <a:solidFill>
                  <a:srgbClr val="FFFFFF"/>
                </a:solidFill>
              </a:rPr>
              <a:t>Emplacement</a:t>
            </a:r>
            <a:endParaRPr lang="en-US" sz="4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Situation concurrentielle</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63640"/>
        </a:solidFill>
      </p:bgPr>
    </p:bg>
    <p:spTree>
      <p:nvGrpSpPr>
        <p:cNvPr id="1" name=""/>
        <p:cNvGrpSpPr/>
        <p:nvPr/>
      </p:nvGrpSpPr>
      <p:grpSpPr>
        <a:xfrm>
          <a:off x="0" y="0"/>
          <a:ext cx="0" cy="0"/>
          <a:chOff x="0" y="0"/>
          <a:chExt cx="0" cy="0"/>
        </a:xfrm>
      </p:grpSpPr>
      <p:sp>
        <p:nvSpPr>
          <p:cNvPr id="2" name="Text 0"/>
          <p:cNvSpPr/>
          <p:nvPr/>
        </p:nvSpPr>
        <p:spPr>
          <a:xfrm>
            <a:off x="0" y="0"/>
            <a:ext cx="16459200" cy="10287000"/>
          </a:xfrm>
          <a:prstGeom prst="rect">
            <a:avLst/>
          </a:prstGeom>
          <a:noFill/>
          <a:ln/>
        </p:spPr>
        <p:txBody>
          <a:bodyPr wrap="square" rtlCol="0" anchor="ctr"/>
          <a:lstStyle/>
          <a:p>
            <a:pPr algn="ctr" indent="0" marL="0">
              <a:buNone/>
            </a:pPr>
            <a:r>
              <a:rPr lang="en-US" sz="4200" dirty="0">
                <a:solidFill>
                  <a:srgbClr val="FFFFFF"/>
                </a:solidFill>
              </a:rPr>
              <a:t>Élements chiffrés</a:t>
            </a:r>
            <a:endParaRPr lang="en-US" sz="4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EMPLACEMENT DES CONCURRENTS LES PLUS PROCHES</a:t>
            </a:r>
            <a:endParaRPr lang="en-US" sz="3200" dirty="0"/>
          </a:p>
        </p:txBody>
      </p:sp>
      <p:pic>
        <p:nvPicPr>
          <p:cNvPr id="3" name="Image 0" descr="preencoded.png">    </p:cNvPr>
          <p:cNvPicPr>
            <a:picLocks noChangeAspect="1"/>
          </p:cNvPicPr>
          <p:nvPr/>
        </p:nvPicPr>
        <p:blipFill>
          <a:blip r:embed="rId1"/>
          <a:stretch>
            <a:fillRect/>
          </a:stretch>
        </p:blipFill>
        <p:spPr>
          <a:xfrm>
            <a:off x="981028" y="1028700"/>
            <a:ext cx="10588085" cy="5623560"/>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à partir de 2015</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Cette carte représente les concurrents directs à proximité de votre emplacement. Chaque point représente un concurrent. Vous pouvez ainsi observer l’offre présente à proximité de votre emplacement.</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INFORMATIONS SUR LES 10 CONCURRENTS LES PLUS PROCHES</a:t>
            </a:r>
            <a:endParaRPr lang="en-US" sz="3200" dirty="0"/>
          </a:p>
        </p:txBody>
      </p:sp>
      <p:graphicFrame>
        <p:nvGraphicFramePr>
          <p:cNvPr id="32"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1435037"/>
                <a:gridCol w="1435037"/>
                <a:gridCol w="1435037"/>
                <a:gridCol w="1435037"/>
                <a:gridCol w="1435037"/>
                <a:gridCol w="1435037"/>
                <a:gridCol w="1435037"/>
                <a:gridCol w="1435037"/>
              </a:tblGrid>
              <a:tr h="0">
                <a:tc>
                  <a:txBody>
                    <a:bodyPr/>
                    <a:lstStyle/>
                    <a:p>
                      <a:pPr algn="ctr" indent="0" marL="0">
                        <a:buNone/>
                      </a:pPr>
                      <a:r>
                        <a:rPr lang="en-US" sz="1200" b="1" dirty="0">
                          <a:solidFill>
                            <a:srgbClr val="FFFFFF"/>
                          </a:solidFill>
                        </a:rPr>
                        <a:t>Siren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Nom</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Addresse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Code Postal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Ville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Date de création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Tranche d'effectif</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Dernier chiffre d'affaires disponible (année)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905 304 069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YAPAGASPI</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15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2025-02-14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893 821 777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KG MARKET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11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2021-02-01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139 886 € (2023)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443 006 960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LA CORBEILLE D'ORIENT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28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2002-06-01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 à 5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828 704 338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MAISON D'AMORE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7 PLACE RICHELME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2017-05-22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3 à 5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203 730 € (2023)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842 828 261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BRBG4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18 RUE DE LA COURONNE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2018-10-01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893 550 343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PAUL LE GALL</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 RUE BRUYES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2021-02-01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790 500 771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VIVAL</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61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2013-03-22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 à 5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931 357 883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MAISON MARCHI</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29 RUE ESPARIAT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2024-08-20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912 442 472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FLAVONES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34 RUE VAUVENARGUES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2022-04-11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901 761 676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BIODICI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66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2021-07-05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Données InfoGreffe non confidentialisées, à partir de 2015</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représente les 10 concurrents les plus proches, en indiquant, pour chacun d’entre eux, des informations complémentaires sur la date de création, tranche d’effectif et chiffre d’affaires disponibles.</a:t>
            </a:r>
            <a:endParaRPr lang="en-US" sz="1400" dirty="0"/>
          </a:p>
          <a:p>
            <a:pPr algn="l" indent="0" marL="0">
              <a:buNone/>
            </a:pPr>
            <a:r>
              <a:rPr lang="en-US" sz="1400" dirty="0">
                <a:solidFill>
                  <a:srgbClr val="000000"/>
                </a:solidFill>
              </a:rPr>
              <a:t>Pour information, les chiffres d’affaires ne sont indiqués ici (nominativement) que si les données financières sont publiques.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DENSITÉ CONCURRENTIELLE</a:t>
            </a:r>
            <a:endParaRPr lang="en-US" sz="3200" dirty="0"/>
          </a:p>
        </p:txBody>
      </p:sp>
      <p:sp>
        <p:nvSpPr>
          <p:cNvPr id="3" name="Text 1"/>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compare la densité concurrentielle de différentes zones géographiques. La densité concurrentielle représente le nombre d’établissements pour 1 000 habitants. Cela permet de déterminer si la maille géographique est plus ou moins concurrentielle que d’autres.</a:t>
            </a:r>
            <a:endParaRPr lang="en-US" sz="1400" dirty="0"/>
          </a:p>
          <a:p>
            <a:pPr algn="l" indent="0" marL="0">
              <a:buNone/>
            </a:pPr>
            <a:endParaRPr lang="en-US" sz="1400" dirty="0"/>
          </a:p>
          <a:p>
            <a:pPr algn="l" indent="0" marL="0">
              <a:buNone/>
            </a:pPr>
            <a:r>
              <a:rPr lang="en-US" sz="1400" dirty="0">
                <a:solidFill>
                  <a:srgbClr val="000000"/>
                </a:solidFill>
              </a:rPr>
              <a:t>Le tableau indique les informations sous-jacentes: nombre d’établissements et la population résidente.</a:t>
            </a:r>
            <a:endParaRPr lang="en-US" sz="1400" dirty="0"/>
          </a:p>
        </p:txBody>
      </p:sp>
      <p:sp>
        <p:nvSpPr>
          <p:cNvPr id="4" name="Text 2"/>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5" name="Text 3"/>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Données INSEE, à partir de 2015</a:t>
            </a:r>
            <a:endParaRPr lang="en-US" sz="1000" dirty="0"/>
          </a:p>
        </p:txBody>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112675" y="1080135"/>
            <a:ext cx="6324791" cy="2708910"/>
          </a:xfrm>
          <a:prstGeom prst="rect">
            <a:avLst/>
          </a:prstGeom>
        </p:spPr>
      </p:pic>
      <p:graphicFrame>
        <p:nvGraphicFramePr>
          <p:cNvPr id="33" name="Table 0"/>
          <p:cNvGraphicFramePr>
            <a:graphicFrameLocks noGrp="1"/>
          </p:cNvGraphicFramePr>
          <p:nvPr>
            <p:extLst>
              <p:ext uri="{D42A27DB-BD31-4B8C-83A1-F6EECF244321}">
                <p14:modId xmlns:p14="http://schemas.microsoft.com/office/powerpoint/2010/main" val="1579011935"/>
              </p:ext>
            </p:extLst>
          </p:nvPr>
        </p:nvGraphicFramePr>
        <p:xfrm>
          <a:off x="576072" y="3840480"/>
          <a:ext cx="11480292" cy="914400"/>
        </p:xfrm>
        <a:graphic>
          <a:graphicData uri="http://schemas.openxmlformats.org/drawingml/2006/table">
            <a:tbl>
              <a:tblPr/>
              <a:tblGrid>
                <a:gridCol w="3444088"/>
                <a:gridCol w="2009051"/>
                <a:gridCol w="2009051"/>
                <a:gridCol w="2009051"/>
                <a:gridCol w="2009051"/>
              </a:tblGrid>
              <a:tr h="0">
                <a:tc>
                  <a:txBody>
                    <a:bodyPr/>
                    <a:lstStyle/>
                    <a:p>
                      <a:pPr algn="ctr" indent="0" marL="0">
                        <a:buNone/>
                      </a:pPr>
                      <a:r>
                        <a:rPr lang="en-US" sz="1200" b="1" dirty="0">
                          <a:solidFill>
                            <a:srgbClr val="FFFFFF"/>
                          </a:solidFill>
                        </a:rPr>
                        <a:t>Situation concurrentielle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Quartier: Tanneurs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Commune: Aix-en-Provence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Département: Bouches-du-Rhône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Nombre total de concurrents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1 875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48 136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b="1" dirty="0">
                          <a:solidFill>
                            <a:srgbClr val="000000"/>
                          </a:solidFill>
                        </a:rPr>
                        <a:t>Population  résidente (en milliers)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2,4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147,5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2 056,9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67 455,9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Densité concurrentielle (établissements par 1000 habitants)</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2,5</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0,9</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0,9</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0,7</a:t>
                      </a:r>
                      <a:endParaRPr lang="en-US" sz="10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r>
            </a:tbl>
          </a:graphicData>
        </a:graphic>
      </p:graphicFrame>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FERMETURES ET CRÉATIONS</a:t>
            </a:r>
            <a:endParaRPr lang="en-US" sz="3200" dirty="0"/>
          </a:p>
        </p:txBody>
      </p:sp>
      <p:pic>
        <p:nvPicPr>
          <p:cNvPr id="3" name="Image 0" descr="preencoded.png">    </p:cNvPr>
          <p:cNvPicPr>
            <a:picLocks noChangeAspect="1"/>
          </p:cNvPicPr>
          <p:nvPr/>
        </p:nvPicPr>
        <p:blipFill>
          <a:blip r:embed="rId1"/>
          <a:stretch>
            <a:fillRect/>
          </a:stretch>
        </p:blipFill>
        <p:spPr>
          <a:xfrm>
            <a:off x="576072" y="1080135"/>
            <a:ext cx="5534406" cy="3096558"/>
          </a:xfrm>
          <a:prstGeom prst="rect">
            <a:avLst/>
          </a:prstGeom>
        </p:spPr>
      </p:pic>
      <p:pic>
        <p:nvPicPr>
          <p:cNvPr id="4" name="Image 1" descr="preencoded.png">    </p:cNvPr>
          <p:cNvPicPr>
            <a:picLocks noChangeAspect="1"/>
          </p:cNvPicPr>
          <p:nvPr/>
        </p:nvPicPr>
        <p:blipFill>
          <a:blip r:embed="rId2"/>
          <a:stretch>
            <a:fillRect/>
          </a:stretch>
        </p:blipFill>
        <p:spPr>
          <a:xfrm>
            <a:off x="6439662" y="1080135"/>
            <a:ext cx="5534406" cy="3096558"/>
          </a:xfrm>
          <a:prstGeom prst="rect">
            <a:avLst/>
          </a:prstGeom>
        </p:spPr>
      </p:pic>
      <p:graphicFrame>
        <p:nvGraphicFramePr>
          <p:cNvPr id="34" name="Table 0"/>
          <p:cNvGraphicFramePr>
            <a:graphicFrameLocks noGrp="1"/>
          </p:cNvGraphicFramePr>
          <p:nvPr>
            <p:extLst>
              <p:ext uri="{D42A27DB-BD31-4B8C-83A1-F6EECF244321}">
                <p14:modId xmlns:p14="http://schemas.microsoft.com/office/powerpoint/2010/main" val="1579011935"/>
              </p:ext>
            </p:extLst>
          </p:nvPr>
        </p:nvGraphicFramePr>
        <p:xfrm>
          <a:off x="576072" y="5246370"/>
          <a:ext cx="11480292" cy="914400"/>
        </p:xfrm>
        <a:graphic>
          <a:graphicData uri="http://schemas.openxmlformats.org/drawingml/2006/table">
            <a:tbl>
              <a:tblPr/>
              <a:tblGrid>
                <a:gridCol w="4592117"/>
                <a:gridCol w="1148029"/>
                <a:gridCol w="1148029"/>
                <a:gridCol w="1148029"/>
                <a:gridCol w="1148029"/>
                <a:gridCol w="1148029"/>
                <a:gridCol w="1148029"/>
              </a:tblGrid>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gridSpan="3">
                  <a:txBody>
                    <a:bodyPr/>
                    <a:lstStyle/>
                    <a:p>
                      <a:pPr algn="ctr" indent="0" marL="0">
                        <a:buNone/>
                      </a:pPr>
                      <a:r>
                        <a:rPr lang="en-US" sz="1200" b="1" dirty="0">
                          <a:solidFill>
                            <a:srgbClr val="FFFFFF"/>
                          </a:solidFill>
                        </a:rPr>
                        <a:t>NIVEAU LOCAL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gridSpan="3">
                  <a:txBody>
                    <a:bodyPr/>
                    <a:lstStyle/>
                    <a:p>
                      <a:pPr algn="ctr" indent="0" marL="0">
                        <a:buNone/>
                      </a:pPr>
                      <a:r>
                        <a:rPr lang="en-US" sz="1200" b="1" dirty="0">
                          <a:solidFill>
                            <a:srgbClr val="FFFFFF"/>
                          </a:solidFill>
                        </a:rPr>
                        <a:t>NIVEAU NATIONAL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r>
              <a:tr h="0">
                <a:tc>
                  <a:txBody>
                    <a:bodyPr/>
                    <a:lstStyle/>
                    <a:p>
                      <a:pPr algn="ctr" indent="0" marL="0">
                        <a:buNone/>
                      </a:pP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2022</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2022</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2024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000" dirty="0">
                          <a:solidFill>
                            <a:srgbClr val="000000"/>
                          </a:solidFill>
                        </a:rPr>
                        <a:t>Fermetures pendant l'année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4 089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4 541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4 174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Créations pendant l'année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5 176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4 634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4 797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b="1" dirty="0">
                          <a:solidFill>
                            <a:srgbClr val="000000"/>
                          </a:solidFill>
                        </a:rPr>
                        <a:t>Taux de fermeture (en % de nombre d’établissements)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19,1 %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7,6 %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6,3 %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8,9 %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9,8 %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8,8 %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b="1" dirty="0">
                          <a:solidFill>
                            <a:srgbClr val="000000"/>
                          </a:solidFill>
                        </a:rPr>
                        <a:t>Taux de création (en % de nombre d’établissements)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14,5 %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6,8 %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11,8 %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11,3 %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10,0 %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b="1" dirty="0">
                          <a:solidFill>
                            <a:srgbClr val="000000"/>
                          </a:solidFill>
                        </a:rPr>
                        <a:t>10,1 %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Impact des transmissions (changement de secteur)</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405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362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459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Nombre d’établissements dans le secteur à la fin d'année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144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45 752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46 207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47 289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b="1" dirty="0">
                          <a:solidFill>
                            <a:srgbClr val="000000"/>
                          </a:solidFill>
                        </a:rPr>
                        <a:t>Croissance du nombre d’établissements du secteur</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-1,5 %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0,8 %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9,1 %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3,4 %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1,0 %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b="1" dirty="0">
                          <a:solidFill>
                            <a:srgbClr val="000000"/>
                          </a:solidFill>
                        </a:rPr>
                        <a:t>2,3 %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6" name="Text 1"/>
          <p:cNvSpPr/>
          <p:nvPr/>
        </p:nvSpPr>
        <p:spPr>
          <a:xfrm>
            <a:off x="12138660" y="5949315"/>
            <a:ext cx="3909060" cy="3514725"/>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p:txBody>
      </p:sp>
      <p:sp>
        <p:nvSpPr>
          <p:cNvPr id="7" name="Text 2"/>
          <p:cNvSpPr/>
          <p:nvPr/>
        </p:nvSpPr>
        <p:spPr>
          <a:xfrm>
            <a:off x="12138660" y="1285875"/>
            <a:ext cx="3909060" cy="4217670"/>
          </a:xfrm>
          <a:prstGeom prst="rect">
            <a:avLst>
              <a:gd name="adj" fmla="val 233918"/>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représente les taux de création et fermeture au cours des 3 dernières années, en comparant l’échelle locale et l’échelle nationale. Il permet de vérifier la conjoncture du secteur : la localité se comporte-t-elle de la même manière que la France ? Le secteur est-il en croissance ou en décroissance en termes de nombre d’établissements ?</a:t>
            </a:r>
            <a:endParaRPr lang="en-US" sz="1400" dirty="0"/>
          </a:p>
        </p:txBody>
      </p:sp>
      <p:sp>
        <p:nvSpPr>
          <p:cNvPr id="8" name="Text 3"/>
          <p:cNvSpPr/>
          <p:nvPr/>
        </p:nvSpPr>
        <p:spPr>
          <a:xfrm>
            <a:off x="12550140" y="1028700"/>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Environnement local</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ANALYSE DU TISSU ÉCONOMIQUE LOCAL</a:t>
            </a:r>
            <a:endParaRPr lang="en-US" sz="3200" dirty="0"/>
          </a:p>
        </p:txBody>
      </p:sp>
      <p:pic>
        <p:nvPicPr>
          <p:cNvPr id="3" name="Image 0" descr="preencoded.png">    </p:cNvPr>
          <p:cNvPicPr>
            <a:picLocks noChangeAspect="1"/>
          </p:cNvPicPr>
          <p:nvPr/>
        </p:nvPicPr>
        <p:blipFill>
          <a:blip r:embed="rId1"/>
          <a:stretch>
            <a:fillRect/>
          </a:stretch>
        </p:blipFill>
        <p:spPr>
          <a:xfrm>
            <a:off x="576072" y="1028700"/>
            <a:ext cx="11397996" cy="4833313"/>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Secteur : Commerce de proximité et Artisanat alimentaire</a:t>
            </a:r>
            <a:endParaRPr lang="en-US" sz="1000" dirty="0"/>
          </a:p>
          <a:p>
            <a:pPr algn="l" marL="342900" indent="-342900">
              <a:buSzPct val="100000"/>
              <a:buChar char="•"/>
            </a:pPr>
            <a:r>
              <a:rPr lang="en-US" sz="1200" dirty="0">
                <a:solidFill>
                  <a:srgbClr val="737373"/>
                </a:solidFill>
              </a:rPr>
              <a:t>Année de création : 1860 - 2025</a:t>
            </a:r>
            <a:endParaRPr lang="en-US" sz="1000" dirty="0"/>
          </a:p>
          <a:p>
            <a:pPr algn="l" marL="342900" indent="-342900">
              <a:buSzPct val="100000"/>
              <a:buChar char="•"/>
            </a:pPr>
            <a:r>
              <a:rPr lang="en-US" sz="1200" dirty="0">
                <a:solidFill>
                  <a:srgbClr val="737373"/>
                </a:solidFill>
              </a:rPr>
              <a:t>Chiffre d’affaires : 0€ - 500 Mrd€</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Cette carte représente les établissements situés à proximité de l’emplacement étudié. Cela permet d’appréhender la dynamique d’une localité en fonction de la couverture en termes de commerces de proximité.</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DENSITÉ D'ÉTABLISSEMENTS</a:t>
            </a:r>
            <a:endParaRPr lang="en-US" sz="3200" dirty="0"/>
          </a:p>
        </p:txBody>
      </p:sp>
      <p:graphicFrame>
        <p:nvGraphicFramePr>
          <p:cNvPr id="37"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4018102"/>
                <a:gridCol w="1865547"/>
                <a:gridCol w="1865547"/>
                <a:gridCol w="1865547"/>
                <a:gridCol w="1865547"/>
              </a:tblGrid>
              <a:tr h="0">
                <a:tc>
                  <a:txBody>
                    <a:bodyPr/>
                    <a:lstStyle/>
                    <a:p>
                      <a:pPr algn="ctr" indent="0" marL="0">
                        <a:buNone/>
                      </a:pPr>
                      <a:r>
                        <a:rPr lang="en-US" sz="1200" b="1" dirty="0">
                          <a:solidFill>
                            <a:srgbClr val="FFFFFF"/>
                          </a:solidFill>
                        </a:rPr>
                        <a:t>Détails des établissements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Quartier: Tanneurs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Commune: Aix-en-Provence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Département: Bouches-du-Rhône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200" dirty="0">
                          <a:solidFill>
                            <a:srgbClr val="000000"/>
                          </a:solidFill>
                        </a:rPr>
                        <a:t>Nombre total etb- Commerce de proximité et Artisanat alimentaire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23</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585</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8 102</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226 185</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200" b="1" dirty="0">
                          <a:solidFill>
                            <a:srgbClr val="000000"/>
                          </a:solidFill>
                        </a:rPr>
                        <a:t>Population  résidente (en milliers)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2,4</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147,5</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2 056,9</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b="1" dirty="0">
                          <a:solidFill>
                            <a:srgbClr val="000000"/>
                          </a:solidFill>
                        </a:rPr>
                        <a:t>67 455,9</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200" b="1" dirty="0">
                          <a:solidFill>
                            <a:srgbClr val="000000"/>
                          </a:solidFill>
                        </a:rPr>
                        <a:t>Densité d'etb- Commerce de proximité et Artisanat alimentaire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200" b="1" dirty="0">
                          <a:solidFill>
                            <a:srgbClr val="000000"/>
                          </a:solidFill>
                        </a:rPr>
                        <a:t>9,5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200" b="1" dirty="0">
                          <a:solidFill>
                            <a:srgbClr val="000000"/>
                          </a:solidFill>
                        </a:rPr>
                        <a:t>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200" b="1" dirty="0">
                          <a:solidFill>
                            <a:srgbClr val="000000"/>
                          </a:solidFill>
                        </a:rPr>
                        <a:t>3,9</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c>
                  <a:txBody>
                    <a:bodyPr/>
                    <a:lstStyle/>
                    <a:p>
                      <a:pPr algn="ctr" indent="0" marL="0">
                        <a:buNone/>
                      </a:pPr>
                      <a:r>
                        <a:rPr lang="en-US" sz="1200" b="1" dirty="0">
                          <a:solidFill>
                            <a:srgbClr val="000000"/>
                          </a:solidFill>
                        </a:rPr>
                        <a:t>3,4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B6F0E5"/>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Secteur : Commerce de proximité et Artisanat alimentaire</a:t>
            </a:r>
            <a:endParaRPr lang="en-US" sz="1000" dirty="0"/>
          </a:p>
          <a:p>
            <a:pPr algn="l" marL="342900" indent="-342900">
              <a:buSzPct val="100000"/>
              <a:buChar char="•"/>
            </a:pPr>
            <a:r>
              <a:rPr lang="en-US" sz="1200" dirty="0">
                <a:solidFill>
                  <a:srgbClr val="737373"/>
                </a:solidFill>
              </a:rPr>
              <a:t>Année de création : 1860 - 2025</a:t>
            </a:r>
            <a:endParaRPr lang="en-US" sz="1000" dirty="0"/>
          </a:p>
          <a:p>
            <a:pPr algn="l" marL="342900" indent="-342900">
              <a:buSzPct val="100000"/>
              <a:buChar char="•"/>
            </a:pPr>
            <a:r>
              <a:rPr lang="en-US" sz="1200" dirty="0">
                <a:solidFill>
                  <a:srgbClr val="737373"/>
                </a:solidFill>
              </a:rPr>
              <a:t>Chiffre d’affaires : 0€ - 500 Mrd€</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Données INSEE, à partir de 2015</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détaille le nombre d’établissements et la population  résidente sur les divisions territoriales sélectionnées. Ces données permettent de calculer la densité des établissements pour 1000 habitants. Ces informations permettent de comparer le dynamisme local sur différentes mailles géographiques.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INFORMATIONS SUR LES 10 ÉTABLISSEMENTS LES PLUS PROCHES</a:t>
            </a:r>
            <a:endParaRPr lang="en-US" sz="3200" dirty="0"/>
          </a:p>
        </p:txBody>
      </p:sp>
      <p:graphicFrame>
        <p:nvGraphicFramePr>
          <p:cNvPr id="38"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1435037"/>
                <a:gridCol w="1435037"/>
                <a:gridCol w="1435037"/>
                <a:gridCol w="1435037"/>
                <a:gridCol w="1435037"/>
                <a:gridCol w="1435037"/>
                <a:gridCol w="1435037"/>
                <a:gridCol w="1435037"/>
              </a:tblGrid>
              <a:tr h="0">
                <a:tc>
                  <a:txBody>
                    <a:bodyPr/>
                    <a:lstStyle/>
                    <a:p>
                      <a:pPr algn="ctr" indent="0" marL="0">
                        <a:buNone/>
                      </a:pPr>
                      <a:r>
                        <a:rPr lang="en-US" sz="1200" b="1" dirty="0">
                          <a:solidFill>
                            <a:srgbClr val="FFFFFF"/>
                          </a:solidFill>
                        </a:rPr>
                        <a:t>Siren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Nom</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Addresse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Code Postal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Ville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Date de création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Tranche d'effectif</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Code NAF (NAFA)</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822 127 171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MADEMOISELLE WINE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14 RUE DES MARSEILLAIS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2021-12-01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4725Z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980 148 555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FROMAGERIE L'AFFINEUR</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9 RUE DES MARSEILLAIS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2023-10-03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388 868 499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LA BELLE ILOISE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24 RUE BEDARRIDES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2019-05-24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502 734 668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PREMIERE PRESSION 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23 RUE BEDARRIDES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2013-02-01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828 392 449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OVALENTINA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 RUE MARECHAL FOCH</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2022-04-29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 à 9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912 074 127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HUILE NATURE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18 RUE VERRERIE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2021-12-19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789 474 699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COMPTOIR ANGLAIS DES THES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 RUE AUDE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2012-12-01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 à 5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902 361 344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FROMAGERIE BEDDARIDES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17 RUE BEDARRIDES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2021-07-09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3 à 5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4729Z</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905 304 069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YAPAGASPI</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15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2025-02-14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4711B</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893 821 777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KG MARKET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11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2021-02-01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 ou 2 salariés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4711B</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Données INSEE, à partir de 2015</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détaille les 10 établissements les plus proches dans le(s) secteur(s) sélectionné(s).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Santé des établissements</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DERNIÈRES PROCÉDURES COLLECTIVES ET INDICATEURS DE SANTÉ</a:t>
            </a:r>
            <a:endParaRPr lang="en-US" sz="3200" dirty="0"/>
          </a:p>
        </p:txBody>
      </p:sp>
      <p:sp>
        <p:nvSpPr>
          <p:cNvPr id="3" name="Text 1"/>
          <p:cNvSpPr/>
          <p:nvPr/>
        </p:nvSpPr>
        <p:spPr>
          <a:xfrm>
            <a:off x="12138660" y="1285875"/>
            <a:ext cx="3909060" cy="4217670"/>
          </a:xfrm>
          <a:prstGeom prst="rect">
            <a:avLst>
              <a:gd name="adj" fmla="val 233918"/>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La carte représente les établissements à proximité ayant été soumis à une procédure collective.</a:t>
            </a:r>
            <a:endParaRPr lang="en-US" sz="1400" dirty="0"/>
          </a:p>
        </p:txBody>
      </p:sp>
      <p:sp>
        <p:nvSpPr>
          <p:cNvPr id="4" name="Text 2"/>
          <p:cNvSpPr/>
          <p:nvPr/>
        </p:nvSpPr>
        <p:spPr>
          <a:xfrm>
            <a:off x="12550140" y="1028700"/>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pic>
        <p:nvPicPr>
          <p:cNvPr id="5" name="Image 0" descr="preencoded.png">    </p:cNvPr>
          <p:cNvPicPr>
            <a:picLocks noChangeAspect="1"/>
          </p:cNvPicPr>
          <p:nvPr/>
        </p:nvPicPr>
        <p:blipFill>
          <a:blip r:embed="rId1"/>
          <a:stretch>
            <a:fillRect/>
          </a:stretch>
        </p:blipFill>
        <p:spPr>
          <a:xfrm>
            <a:off x="658368" y="1080135"/>
            <a:ext cx="11233404" cy="5339664"/>
          </a:xfrm>
          <a:prstGeom prst="rect">
            <a:avLst/>
          </a:prstGeom>
        </p:spPr>
      </p:pic>
      <p:graphicFrame>
        <p:nvGraphicFramePr>
          <p:cNvPr id="40" name="Table 0"/>
          <p:cNvGraphicFramePr>
            <a:graphicFrameLocks noGrp="1"/>
          </p:cNvGraphicFramePr>
          <p:nvPr>
            <p:extLst>
              <p:ext uri="{D42A27DB-BD31-4B8C-83A1-F6EECF244321}">
                <p14:modId xmlns:p14="http://schemas.microsoft.com/office/powerpoint/2010/main" val="1579011935"/>
              </p:ext>
            </p:extLst>
          </p:nvPr>
        </p:nvGraphicFramePr>
        <p:xfrm>
          <a:off x="576072" y="6792849"/>
          <a:ext cx="11480292" cy="914400"/>
        </p:xfrm>
        <a:graphic>
          <a:graphicData uri="http://schemas.openxmlformats.org/drawingml/2006/table">
            <a:tbl>
              <a:tblPr/>
              <a:tblGrid>
                <a:gridCol w="2296058"/>
                <a:gridCol w="2296058"/>
                <a:gridCol w="2296058"/>
                <a:gridCol w="2296058"/>
                <a:gridCol w="2296058"/>
              </a:tblGrid>
              <a:tr h="0">
                <a:tc>
                  <a:txBody>
                    <a:bodyPr/>
                    <a:lstStyle/>
                    <a:p>
                      <a:pPr algn="ctr" indent="0" marL="0">
                        <a:buNone/>
                      </a:pPr>
                      <a:r>
                        <a:rPr lang="en-US" sz="1200" b="1" dirty="0">
                          <a:solidFill>
                            <a:srgbClr val="FFFFFF"/>
                          </a:solidFill>
                        </a:rPr>
                        <a:t>Indicateurs de santé</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Quartier: Tanneurs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Commune: Aix-en-Provence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Département: Bouches-du-Rhône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000" dirty="0">
                          <a:solidFill>
                            <a:srgbClr val="000000"/>
                          </a:solidFill>
                        </a:rPr>
                        <a:t>Âge médian des établissements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 ans et 6 mois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 ans et 2 mois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 ans et 3 mois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 ans et 1 mois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Taux de difficulté</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Taux de survie à 3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n.a.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7" name="Text 3"/>
          <p:cNvSpPr/>
          <p:nvPr/>
        </p:nvSpPr>
        <p:spPr>
          <a:xfrm>
            <a:off x="12138660" y="5949315"/>
            <a:ext cx="3909060" cy="3514725"/>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Activités (NAF) : Supérettes, Commerce d'alimentation générale</a:t>
            </a:r>
            <a:endParaRPr lang="en-US" sz="1000" dirty="0"/>
          </a:p>
          <a:p>
            <a:pPr algn="l" marL="342900" indent="-342900">
              <a:buSzPct val="100000"/>
              <a:buChar char="•"/>
            </a:pPr>
            <a:r>
              <a:rPr lang="en-US" sz="1200" dirty="0">
                <a:solidFill>
                  <a:srgbClr val="737373"/>
                </a:solidFill>
              </a:rPr>
              <a:t>Période considérée : 01-06-2022 - 01-06-2025</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2021</a:t>
            </a:r>
            <a:endParaRPr lang="en-US" sz="1000" dirty="0"/>
          </a:p>
          <a:p>
            <a:pPr algn="l" marL="342900" indent="-342900">
              <a:buSzPct val="100000"/>
              <a:buChar char="•"/>
            </a:pPr>
            <a:r>
              <a:rPr lang="en-US" sz="1200" dirty="0">
                <a:solidFill>
                  <a:srgbClr val="737373"/>
                </a:solidFill>
              </a:rPr>
              <a:t>Données BODACC (Bulletin officiel des annonces civiles et commerciales), à partir de 2008</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Ratios financiers</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LES 10 ÉTABLISSEMENTS EN PROCÉDURE COLLECTIVE LES PLUS PROCHES</a:t>
            </a:r>
            <a:endParaRPr lang="en-US" sz="3200" dirty="0"/>
          </a:p>
        </p:txBody>
      </p:sp>
      <p:graphicFrame>
        <p:nvGraphicFramePr>
          <p:cNvPr id="41"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1435037"/>
                <a:gridCol w="1435037"/>
                <a:gridCol w="1435037"/>
                <a:gridCol w="1435037"/>
                <a:gridCol w="1435037"/>
                <a:gridCol w="1435037"/>
                <a:gridCol w="1435037"/>
                <a:gridCol w="1435037"/>
              </a:tblGrid>
              <a:tr h="0">
                <a:tc>
                  <a:txBody>
                    <a:bodyPr/>
                    <a:lstStyle/>
                    <a:p>
                      <a:pPr algn="ctr" indent="0" marL="0">
                        <a:buNone/>
                      </a:pPr>
                      <a:r>
                        <a:rPr lang="en-US" sz="1200" b="1" dirty="0">
                          <a:solidFill>
                            <a:srgbClr val="FFFFFF"/>
                          </a:solidFill>
                        </a:rPr>
                        <a:t>Siret</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Nom (nom légal)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Addresse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Code Postal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Ville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Date de jugement</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Code NAF (NAFA)</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Jugement</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000" dirty="0">
                          <a:solidFill>
                            <a:srgbClr val="000000"/>
                          </a:solidFill>
                        </a:rPr>
                        <a:t>790 500 771 00023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VIVAL</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61 RUE DES CORDELIERS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2025-05-12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4711B</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Avis de dépôt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838 872 000 00024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BMA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 RUE GASTON DE SAPORTA</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2025-03-06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4711B</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Jugement d'ouverture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905 254 009 00012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DING DANG</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RUE LAPIERRE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2025-04-04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4711B</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Jugement de clôture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428 268 023 23756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DISTRIBUTION CASINO FRANCE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16 RUE D'ITALIE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2024-02-26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4711C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Jugement prononçant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432 754 463 00177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STUDIO COMME J'AIME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35 AV GEORGES POMPIDOU</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13080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2024-02-05</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4711B</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Extrait de jugement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428 268 023 16701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DISTRIBUTION CASINO FRANCE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159 AVENUE FORTUNE FERRINI</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2024-02-26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4711C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Jugement prononçant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428 268 023 21818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DISTRIBUTION CASINO FRANCE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ROUTE DE BERRE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13090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2024-02-26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4711C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Jugement prononçant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899 057 798 00014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BIOFROST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420 ROUTE DU PUY SAINTE-REPARADE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2023-10-19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4711C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Jugement d'ouverture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000" dirty="0">
                          <a:solidFill>
                            <a:srgbClr val="000000"/>
                          </a:solidFill>
                        </a:rPr>
                        <a:t>428 268 023 15927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DISTRIBUTION CASINO FRANCE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 COURS MARCEL BREMOND</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13100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2024-02-26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4711C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Jugement prononçant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428 268 023 15901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CASINO SHOP</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AVENUE DE LA TOULOUBRE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13540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AIX-EN-PROVENCE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2024-02-26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4711C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Jugement prononçant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2021</a:t>
            </a:r>
            <a:endParaRPr lang="en-US" sz="1000" dirty="0"/>
          </a:p>
          <a:p>
            <a:pPr algn="l" marL="342900" indent="-342900">
              <a:buSzPct val="100000"/>
              <a:buChar char="•"/>
            </a:pPr>
            <a:r>
              <a:rPr lang="en-US" sz="1200" dirty="0">
                <a:solidFill>
                  <a:srgbClr val="737373"/>
                </a:solidFill>
              </a:rPr>
              <a:t>Données BODACC (Bulletin officiel des annonces civiles et commerciales), à partir de 2008</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détaille les 10 établissements les plus proches ayant été soumis aux procédures collectives sélectionnées.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ÉVOLUTION DES JUGEMENTS D'OUVERTURES DE PROCÉDURES COLLECTIVES</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5534406" cy="5087714"/>
          </a:xfrm>
          <a:prstGeom prst="rect">
            <a:avLst/>
          </a:prstGeom>
        </p:spPr>
      </p:pic>
      <p:graphicFrame>
        <p:nvGraphicFramePr>
          <p:cNvPr id="42" name="Table 0"/>
          <p:cNvGraphicFramePr>
            <a:graphicFrameLocks noGrp="1"/>
          </p:cNvGraphicFramePr>
          <p:nvPr>
            <p:extLst>
              <p:ext uri="{D42A27DB-BD31-4B8C-83A1-F6EECF244321}">
                <p14:modId xmlns:p14="http://schemas.microsoft.com/office/powerpoint/2010/main" val="1579011935"/>
              </p:ext>
            </p:extLst>
          </p:nvPr>
        </p:nvGraphicFramePr>
        <p:xfrm>
          <a:off x="6439662" y="1028700"/>
          <a:ext cx="5616702" cy="914400"/>
        </p:xfrm>
        <a:graphic>
          <a:graphicData uri="http://schemas.openxmlformats.org/drawingml/2006/table">
            <a:tbl>
              <a:tblPr/>
              <a:tblGrid>
                <a:gridCol w="1123340"/>
                <a:gridCol w="561670"/>
                <a:gridCol w="561670"/>
                <a:gridCol w="561670"/>
                <a:gridCol w="561670"/>
                <a:gridCol w="561670"/>
                <a:gridCol w="561670"/>
                <a:gridCol w="561670"/>
                <a:gridCol w="561670"/>
              </a:tblGrid>
              <a:tr h="0">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T2'23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T3'23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T4'23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T1'24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T2'24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T3'24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T4'24</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T1'25</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gridSpan="9">
                  <a:txBody>
                    <a:bodyPr/>
                    <a:lstStyle/>
                    <a:p>
                      <a:pPr algn="ctr" indent="0" marL="0">
                        <a:buNone/>
                      </a:pPr>
                      <a:r>
                        <a:rPr lang="en-US" sz="1200" b="1" dirty="0">
                          <a:solidFill>
                            <a:srgbClr val="FFFFFF"/>
                          </a:solidFill>
                        </a:rPr>
                        <a:t>Commune: Aix-en-Provence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c hMerge="1">
                  <a:tcPr/>
                </a:tc>
                <a:tc hMerge="1">
                  <a:tcPr/>
                </a:tc>
              </a:tr>
              <a:tr h="0">
                <a:tc>
                  <a:txBody>
                    <a:bodyPr/>
                    <a:lstStyle/>
                    <a:p>
                      <a:pPr algn="ctr" indent="0" marL="0">
                        <a:buNone/>
                      </a:pPr>
                      <a:r>
                        <a:rPr lang="en-US" sz="1000" dirty="0">
                          <a:solidFill>
                            <a:srgbClr val="000000"/>
                          </a:solidFill>
                        </a:rPr>
                        <a:t>Établissements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Évolution</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-100 %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-100 %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gridSpan="9">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hMerge="1">
                  <a:tcPr/>
                </a:tc>
                <a:tc hMerge="1">
                  <a:tcPr/>
                </a:tc>
                <a:tc hMerge="1">
                  <a:tcPr/>
                </a:tc>
                <a:tc hMerge="1">
                  <a:tcPr/>
                </a:tc>
                <a:tc hMerge="1">
                  <a:tcPr/>
                </a:tc>
                <a:tc hMerge="1">
                  <a:tcPr/>
                </a:tc>
                <a:tc hMerge="1">
                  <a:tcPr/>
                </a:tc>
                <a:tc hMerge="1">
                  <a:tcPr/>
                </a:tc>
              </a:tr>
              <a:tr h="0">
                <a:tc>
                  <a:txBody>
                    <a:bodyPr/>
                    <a:lstStyle/>
                    <a:p>
                      <a:pPr algn="ctr" indent="0" marL="0">
                        <a:buNone/>
                      </a:pPr>
                      <a:r>
                        <a:rPr lang="en-US" sz="1000" dirty="0">
                          <a:solidFill>
                            <a:srgbClr val="000000"/>
                          </a:solidFill>
                        </a:rPr>
                        <a:t>Établissements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304</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2 726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398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312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301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321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337</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000" dirty="0">
                          <a:solidFill>
                            <a:srgbClr val="000000"/>
                          </a:solidFill>
                        </a:rPr>
                        <a:t>Évolution</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-8,2 %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+957 %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-85 %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-3,5 %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+6,6 %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5"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Activités (NAF) : Commerce d'alimentation générale, Supérettes</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2021</a:t>
            </a:r>
            <a:endParaRPr lang="en-US" sz="1000" dirty="0"/>
          </a:p>
          <a:p>
            <a:pPr algn="l" marL="342900" indent="-342900">
              <a:buSzPct val="100000"/>
              <a:buChar char="•"/>
            </a:pPr>
            <a:r>
              <a:rPr lang="en-US" sz="1200" dirty="0">
                <a:solidFill>
                  <a:srgbClr val="737373"/>
                </a:solidFill>
              </a:rPr>
              <a:t>Données BODACC (Bulletin officiel des annonces civiles et commerciales), à partir de 2008</a:t>
            </a:r>
            <a:endParaRPr lang="en-US" sz="1000" dirty="0"/>
          </a:p>
        </p:txBody>
      </p:sp>
      <p:sp>
        <p:nvSpPr>
          <p:cNvPr id="6"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représente les évolutions du nombre de procédures collectives. Le tableau fournit également les informations sur les volumes.</a:t>
            </a:r>
            <a:endParaRPr lang="en-US" sz="1400" dirty="0"/>
          </a:p>
        </p:txBody>
      </p:sp>
      <p:sp>
        <p:nvSpPr>
          <p:cNvPr id="7"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Résidents et population de passage</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ANALYSE DES POPULATIONS</a:t>
            </a:r>
            <a:endParaRPr lang="en-US" sz="3200" dirty="0"/>
          </a:p>
        </p:txBody>
      </p:sp>
      <p:pic>
        <p:nvPicPr>
          <p:cNvPr id="3" name="Image 0" descr="preencoded.png">    </p:cNvPr>
          <p:cNvPicPr>
            <a:picLocks noChangeAspect="1"/>
          </p:cNvPicPr>
          <p:nvPr/>
        </p:nvPicPr>
        <p:blipFill>
          <a:blip r:embed="rId1"/>
          <a:stretch>
            <a:fillRect/>
          </a:stretch>
        </p:blipFill>
        <p:spPr>
          <a:xfrm>
            <a:off x="981028" y="1028700"/>
            <a:ext cx="10588085" cy="5623560"/>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Indicateur : Densité de la population résidente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INSEE, à partir de 2015</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Données InfoGreffe non confidentialisées, à partir de 2015</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Cette carte représente les caractéristiques de la population sous la forme de zones de chaleur.</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COMPARAISON TERRITORIALE</a:t>
            </a:r>
            <a:endParaRPr lang="en-US" sz="3200" dirty="0"/>
          </a:p>
        </p:txBody>
      </p:sp>
      <p:graphicFrame>
        <p:nvGraphicFramePr>
          <p:cNvPr id="45"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4592117"/>
                <a:gridCol w="1722044"/>
                <a:gridCol w="1722044"/>
                <a:gridCol w="1722044"/>
                <a:gridCol w="1722044"/>
              </a:tblGrid>
              <a:tr h="0">
                <a:tc>
                  <a:txBody>
                    <a:bodyPr/>
                    <a:lstStyle/>
                    <a:p>
                      <a:pPr algn="ctr" indent="0" marL="0">
                        <a:buNone/>
                      </a:pPr>
                      <a:r>
                        <a:rPr lang="en-US" sz="1200" b="1" dirty="0">
                          <a:solidFill>
                            <a:srgbClr val="FFFFFF"/>
                          </a:solidFill>
                        </a:rPr>
                        <a:t>Infos générales sur les particuliers (résidente et passage)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Quartier: Tanneurs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Commune: Aix-en-Provence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Département: Bouches-du-Rhône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France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000" dirty="0">
                          <a:solidFill>
                            <a:srgbClr val="000000"/>
                          </a:solidFill>
                        </a:rPr>
                        <a:t>Population residente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2 419</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147 478</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2 056 943</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67 455 866</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Croissance annuelle de la population résidente entre 2020 - 2021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0,4 %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Densité : population résidente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25 728,9 habitants/km2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787 habitants/km2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404,8 habitants/km2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105,8 habitants/km2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Densité : population de passage (employés)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13 904,3 employés/km2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515,3 employés/km2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151,3 employés/km2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37,1 employés/km2</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Proportion des femmes dans la population résidente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58,1 %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52,6 %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52,2 %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51,6 %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Proportion des hommes dans la population résidente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41,9 %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47,8 %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48,4 %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Revenu disponible de la population résidente (médiane)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22 440 €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26 229 €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23 125 €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23 186 €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Croissance annuelle du revenu disponible de la population résidente entre 2020 - 2021</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8,5 %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2,7 %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2,9 %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Taux de chômage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14,5 %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11,3 %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12,6 %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12,1 %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INSEE, à partir de 2015</a:t>
            </a:r>
            <a:endParaRPr lang="en-US" sz="1000" dirty="0"/>
          </a:p>
          <a:p>
            <a:pPr algn="l" marL="342900" indent="-342900">
              <a:buSzPct val="100000"/>
              <a:buChar char="•"/>
            </a:pPr>
            <a:r>
              <a:rPr lang="en-US" sz="1200" dirty="0">
                <a:solidFill>
                  <a:srgbClr val="737373"/>
                </a:solidFill>
              </a:rPr>
              <a:t>Données SIRENE (Système national d’identification et du répertoire des entreprises), à partir de 2015</a:t>
            </a:r>
            <a:endParaRPr lang="en-US" sz="1000" dirty="0"/>
          </a:p>
          <a:p>
            <a:pPr algn="l" marL="342900" indent="-342900">
              <a:buSzPct val="100000"/>
              <a:buChar char="•"/>
            </a:pPr>
            <a:r>
              <a:rPr lang="en-US" sz="1200" dirty="0">
                <a:solidFill>
                  <a:srgbClr val="737373"/>
                </a:solidFill>
              </a:rPr>
              <a:t>Données InfoGreffe non confidentialisées, à partir de 2015</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détaille les informations sur la population résidente et de passage et permet de comparer différentes mailles géographiques entre-elles.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AGE DES RÉSIDENTS</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ci-contre indique la répartition de la population, en comparant différentes mailles géographiques, par tranches d’âges.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CATÉGORIES SOCIOPROFESSIONNELLES DES RÉSIDENTS</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Le graphique ci-contre indique la répartition de la population, en comparant différentes mailles géographiques, par Catégories socio-professionnelles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TAUX DE CHÔMAGE (PAR TRANCHES D’ÂGE)</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graphique donne le taux de chômage par tranche d’âge pour différentes échelles géographiques. Le taux de chômage est obtenu en divisant le nombre de chômeurs par le nombre d’actifs dans la même tranche d’âge.</a:t>
            </a:r>
            <a:endParaRPr lang="en-US" sz="1400" dirty="0"/>
          </a:p>
          <a:p>
            <a:pPr algn="l" indent="0" marL="0">
              <a:buNone/>
            </a:pPr>
            <a:endParaRPr lang="en-US" sz="1400" dirty="0"/>
          </a:p>
          <a:p>
            <a:pPr algn="l" indent="0" marL="0">
              <a:buNone/>
            </a:pPr>
            <a:r>
              <a:rPr lang="en-US" sz="1400" dirty="0">
                <a:solidFill>
                  <a:srgbClr val="000000"/>
                </a:solidFill>
              </a:rPr>
              <a:t>En cas d'isochrone nous considérons que la population au sein d’un quartier (code IRIS) est équitablement répartie. La population au sein d’un isochrone est donc calculée en prenant en compte la proportion de chaque quartier couverte par l’isochrone.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CARACTÉRISTIQUES DES MÉNAGES</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graphique détaille la répartition des ménages par caractéristiques pour différentes échelles géographiques.</a:t>
            </a:r>
            <a:endParaRPr lang="en-US" sz="1400" dirty="0"/>
          </a:p>
          <a:p>
            <a:pPr algn="l" indent="0" marL="0">
              <a:buNone/>
            </a:pPr>
            <a:endParaRPr lang="en-US" sz="1400" dirty="0"/>
          </a:p>
          <a:p>
            <a:pPr algn="l" indent="0" marL="0">
              <a:buNone/>
            </a:pPr>
            <a:r>
              <a:rPr lang="en-US" sz="1400" dirty="0">
                <a:solidFill>
                  <a:srgbClr val="000000"/>
                </a:solidFill>
              </a:rPr>
              <a:t>En cas d'isochrone nous considérons que la population au sein d’un quartier (code IRIS) est équitablement répartie. La population au sein d’un isochrone est donc calculée en prenant en compte la proportion de chaque quartier couverte par l’isochrone.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DATE DE CONSTRUCTION (RÉSIDENCE PRINCIPALE)</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graphique détaille la répartition des résidences principales année de construction pour différentes échelles géographiques.</a:t>
            </a:r>
            <a:endParaRPr lang="en-US" sz="1400" dirty="0"/>
          </a:p>
          <a:p>
            <a:pPr algn="l" indent="0" marL="0">
              <a:buNone/>
            </a:pPr>
            <a:endParaRPr lang="en-US" sz="1400" dirty="0"/>
          </a:p>
          <a:p>
            <a:pPr algn="l" indent="0" marL="0">
              <a:buNone/>
            </a:pPr>
            <a:r>
              <a:rPr lang="en-US" sz="1400" dirty="0">
                <a:solidFill>
                  <a:srgbClr val="000000"/>
                </a:solidFill>
              </a:rPr>
              <a:t>En cas d'isochrone nous considérons que la population au sein d’un quartier (code IRIS) est équitablement répartie. La population au sein d’un isochrone est donc calculée en prenant en compte la proportion de chaque quartier couverte par l’isochrone.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PANORAMA DES RATIOS FINANCIERS SECTORIELS ET LOCAUX</a:t>
            </a:r>
            <a:endParaRPr lang="en-US" sz="3200" dirty="0"/>
          </a:p>
        </p:txBody>
      </p:sp>
      <p:graphicFrame>
        <p:nvGraphicFramePr>
          <p:cNvPr id="6"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2344400" cy="914400"/>
        </p:xfrm>
        <a:graphic>
          <a:graphicData uri="http://schemas.openxmlformats.org/drawingml/2006/table">
            <a:tbl>
              <a:tblPr/>
              <a:tblGrid>
                <a:gridCol w="4018102"/>
                <a:gridCol w="1722044"/>
                <a:gridCol w="1722044"/>
                <a:gridCol w="1722044"/>
                <a:gridCol w="229606"/>
                <a:gridCol w="2066453"/>
              </a:tblGrid>
              <a:tr h="0">
                <a:tc gridSpan="4">
                  <a:txBody>
                    <a:bodyPr/>
                    <a:lstStyle/>
                    <a:p>
                      <a:pPr algn="ctr" indent="0" marL="0">
                        <a:buNone/>
                      </a:pPr>
                      <a:r>
                        <a:rPr lang="en-US" sz="1200" b="1" dirty="0">
                          <a:solidFill>
                            <a:srgbClr val="FFFFFF"/>
                          </a:solidFill>
                        </a:rPr>
                        <a:t>Supérettes (Code NAF/APE: 47.11C, 47.11B) - 13080 Aix-en-Provence - Commune: Aix-en-Provence (72 comptes dans le panel analysé)</a:t>
                      </a: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c hMerge="1">
                  <a:tcPr/>
                </a:tc>
                <a:tc hMerge="1">
                  <a:tcPr/>
                </a:tc>
                <a:tc hMerge="1">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Médiane nationale</a:t>
                      </a: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r>
              <a:tr h="0">
                <a:tc>
                  <a:txBody>
                    <a:bodyPr/>
                    <a:lstStyle/>
                    <a:p>
                      <a:pPr algn="ctr" indent="0" marL="0">
                        <a:buNone/>
                      </a:pP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Fourchette Basse</a:t>
                      </a: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Médiane</a:t>
                      </a: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Fourchette haute</a:t>
                      </a: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b="1" dirty="0">
                          <a:solidFill>
                            <a:srgbClr val="FFFFFF"/>
                          </a:solidFill>
                        </a:rPr>
                        <a:t>22 552 comptes analysés</a:t>
                      </a:r>
                      <a:endParaRPr lang="en-US" sz="12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3640"/>
                    </a:solidFill>
                  </a:tcPr>
                </a:tc>
              </a:tr>
              <a:tr h="0">
                <a:tc>
                  <a:txBody>
                    <a:bodyPr/>
                    <a:lstStyle/>
                    <a:p>
                      <a:pPr algn="l" indent="0" marL="0">
                        <a:buNone/>
                      </a:pPr>
                      <a:r>
                        <a:rPr lang="en-US" sz="1000" dirty="0">
                          <a:solidFill>
                            <a:srgbClr val="000000"/>
                          </a:solidFill>
                        </a:rPr>
                        <a:t>Chiffre d'affaires HT (CA HT) en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dirty="0">
                          <a:solidFill>
                            <a:srgbClr val="000000"/>
                          </a:solidFill>
                        </a:rPr>
                        <a:t>123 642 €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b="1" dirty="0">
                          <a:solidFill>
                            <a:srgbClr val="000000"/>
                          </a:solidFill>
                        </a:rPr>
                        <a:t>355 779 €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dirty="0">
                          <a:solidFill>
                            <a:srgbClr val="000000"/>
                          </a:solidFill>
                        </a:rPr>
                        <a:t>1 511 166 €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274 829 €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r>
              <a:tr h="0">
                <a:tc>
                  <a:txBody>
                    <a:bodyPr/>
                    <a:lstStyle/>
                    <a:p>
                      <a:pPr algn="l" indent="0" marL="0">
                        <a:buNone/>
                      </a:pPr>
                      <a:r>
                        <a:rPr lang="en-US" sz="1000" b="1" dirty="0">
                          <a:solidFill>
                            <a:srgbClr val="000000"/>
                          </a:solidFill>
                        </a:rPr>
                        <a:t>Marge brute en % du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26 %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32 %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49 %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32 %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b="1" dirty="0">
                          <a:solidFill>
                            <a:srgbClr val="000000"/>
                          </a:solidFill>
                        </a:rPr>
                        <a:t>Poids des Charges Personnel en % du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2 %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11 %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23 %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12 %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dirty="0">
                          <a:solidFill>
                            <a:srgbClr val="000000"/>
                          </a:solidFill>
                        </a:rPr>
                        <a:t>Nombre de salariés moyen</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dirty="0">
                          <a:solidFill>
                            <a:srgbClr val="000000"/>
                          </a:solidFill>
                        </a:rPr>
                        <a:t>1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3,5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7,3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1,3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dirty="0">
                          <a:solidFill>
                            <a:srgbClr val="000000"/>
                          </a:solidFill>
                        </a:rPr>
                        <a:t>Salaire mensuel chargé moyen par salarié</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dirty="0">
                          <a:solidFill>
                            <a:srgbClr val="000000"/>
                          </a:solidFill>
                        </a:rPr>
                        <a:t>840 €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1 908 €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4 232 €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1 733 €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dirty="0">
                          <a:solidFill>
                            <a:srgbClr val="000000"/>
                          </a:solidFill>
                        </a:rPr>
                        <a:t>CA HT par effectif en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dirty="0">
                          <a:solidFill>
                            <a:srgbClr val="000000"/>
                          </a:solidFill>
                        </a:rPr>
                        <a:t>91 378 €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204 281 €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270 108 €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153 616 €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b="1" dirty="0">
                          <a:solidFill>
                            <a:srgbClr val="000000"/>
                          </a:solidFill>
                        </a:rPr>
                        <a:t>Poids des Charges Externes en % du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10 %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14 %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23 %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13 %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dirty="0">
                          <a:solidFill>
                            <a:srgbClr val="000000"/>
                          </a:solidFill>
                        </a:rPr>
                        <a:t>Excédent brut d'exploitation (opérationnel) en % du CA HT</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dirty="0">
                          <a:solidFill>
                            <a:srgbClr val="000000"/>
                          </a:solidFill>
                        </a:rPr>
                        <a:t>1,8 %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b="1" dirty="0">
                          <a:solidFill>
                            <a:srgbClr val="000000"/>
                          </a:solidFill>
                        </a:rPr>
                        <a:t>5,6 %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dirty="0">
                          <a:solidFill>
                            <a:srgbClr val="000000"/>
                          </a:solidFill>
                        </a:rPr>
                        <a:t>10,4 %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5,3 %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r>
              <a:tr h="0">
                <a:tc>
                  <a:txBody>
                    <a:bodyPr/>
                    <a:lstStyle/>
                    <a:p>
                      <a:pPr algn="l" indent="0" marL="0">
                        <a:buNone/>
                      </a:pPr>
                      <a:r>
                        <a:rPr lang="en-US" sz="1000" dirty="0">
                          <a:solidFill>
                            <a:srgbClr val="000000"/>
                          </a:solidFill>
                        </a:rPr>
                        <a:t>Capacité d'autofinancement en % du CA HT</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dirty="0">
                          <a:solidFill>
                            <a:srgbClr val="000000"/>
                          </a:solidFill>
                        </a:rPr>
                        <a:t>1,2 %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b="1" dirty="0">
                          <a:solidFill>
                            <a:srgbClr val="000000"/>
                          </a:solidFill>
                        </a:rPr>
                        <a:t>4,1 %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algn="ctr" indent="0" marL="0">
                        <a:buNone/>
                      </a:pPr>
                      <a:r>
                        <a:rPr lang="en-US" sz="1000" dirty="0">
                          <a:solidFill>
                            <a:srgbClr val="000000"/>
                          </a:solidFill>
                        </a:rPr>
                        <a:t>8,2 %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3,9 %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D7B7"/>
                    </a:solidFill>
                  </a:tcPr>
                </a:tc>
              </a:tr>
              <a:tr h="0">
                <a:tc>
                  <a:txBody>
                    <a:bodyPr/>
                    <a:lstStyle/>
                    <a:p>
                      <a:pPr algn="l" indent="0" marL="0">
                        <a:buNone/>
                      </a:pPr>
                      <a:r>
                        <a:rPr lang="en-US" sz="1000" b="1" dirty="0">
                          <a:solidFill>
                            <a:srgbClr val="000000"/>
                          </a:solidFill>
                        </a:rPr>
                        <a:t>Dettes moyen terme / Fonds propres</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0 %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4,7 %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334,5 %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5,6 %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b="1" dirty="0">
                          <a:solidFill>
                            <a:srgbClr val="000000"/>
                          </a:solidFill>
                        </a:rPr>
                        <a:t>Fonds propres / Total Bilan</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9,8 %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36,0 %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60,7 %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34,1 %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b="1" dirty="0">
                          <a:solidFill>
                            <a:srgbClr val="000000"/>
                          </a:solidFill>
                        </a:rPr>
                        <a:t>Trésorerie en % du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0,8 %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7,5 %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16,5 %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5,7 %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l" indent="0" marL="0">
                        <a:buNone/>
                      </a:pPr>
                      <a:r>
                        <a:rPr lang="en-US" sz="1000" b="1" dirty="0">
                          <a:solidFill>
                            <a:srgbClr val="000000"/>
                          </a:solidFill>
                        </a:rPr>
                        <a:t>Besoin de fonds de roulement (BFR) en jours du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-11,4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4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b="1" dirty="0">
                          <a:solidFill>
                            <a:srgbClr val="000000"/>
                          </a:solidFill>
                        </a:rPr>
                        <a:t>23,4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b="1" dirty="0">
                          <a:solidFill>
                            <a:srgbClr val="000000"/>
                          </a:solidFill>
                        </a:rPr>
                        <a:t>6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r" indent="0" marL="0">
                        <a:buNone/>
                      </a:pPr>
                      <a:r>
                        <a:rPr lang="en-US" sz="1000" dirty="0">
                          <a:solidFill>
                            <a:srgbClr val="000000"/>
                          </a:solidFill>
                        </a:rPr>
                        <a:t>Crédits clients en jours de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dirty="0">
                          <a:solidFill>
                            <a:srgbClr val="000000"/>
                          </a:solidFill>
                        </a:rPr>
                        <a:t>0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0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3,4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0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r" indent="0" marL="0">
                        <a:buNone/>
                      </a:pPr>
                      <a:r>
                        <a:rPr lang="en-US" sz="1000" dirty="0">
                          <a:solidFill>
                            <a:srgbClr val="000000"/>
                          </a:solidFill>
                        </a:rPr>
                        <a:t>Crédits fournisseurs en jours de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dirty="0">
                          <a:solidFill>
                            <a:srgbClr val="000000"/>
                          </a:solidFill>
                        </a:rPr>
                        <a:t>7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19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36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20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r" indent="0" marL="0">
                        <a:buNone/>
                      </a:pPr>
                      <a:r>
                        <a:rPr lang="en-US" sz="1000" dirty="0">
                          <a:solidFill>
                            <a:srgbClr val="000000"/>
                          </a:solidFill>
                        </a:rPr>
                        <a:t>Rotation de stocks en jours de CA HT</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dirty="0">
                          <a:solidFill>
                            <a:srgbClr val="000000"/>
                          </a:solidFill>
                        </a:rPr>
                        <a:t>15,7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indent="0" marL="0">
                        <a:buNone/>
                      </a:pPr>
                      <a:r>
                        <a:rPr lang="en-US" sz="1000" b="1" dirty="0">
                          <a:solidFill>
                            <a:srgbClr val="000000"/>
                          </a:solidFill>
                        </a:rPr>
                        <a:t>23 </a:t>
                      </a:r>
                      <a:endParaRPr lang="en-US" sz="1000" dirty="0"/>
                    </a:p>
                  </a:txBody>
                  <a:tcPr marL="91440" marR="91440" marT="45720" marB="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F0E5"/>
                    </a:solidFill>
                  </a:tcPr>
                </a:tc>
                <a:tc>
                  <a:txBody>
                    <a:bodyPr/>
                    <a:lstStyle/>
                    <a:p>
                      <a:pPr algn="ctr" indent="0" marL="0">
                        <a:buNone/>
                      </a:pPr>
                      <a:r>
                        <a:rPr lang="en-US" sz="1000" dirty="0">
                          <a:solidFill>
                            <a:srgbClr val="000000"/>
                          </a:solidFill>
                        </a:rPr>
                        <a:t>39,5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0" marL="0">
                        <a:buNone/>
                      </a:pPr>
                      <a:endParaRPr lang="en-US" sz="1000" dirty="0"/>
                    </a:p>
                  </a:txBody>
                  <a:tcPr marL="91440" marR="91440" marT="45720" marB="45720">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000" dirty="0">
                          <a:solidFill>
                            <a:srgbClr val="000000"/>
                          </a:solidFill>
                        </a:rPr>
                        <a:t>23 </a:t>
                      </a:r>
                      <a:endParaRPr lang="en-US" sz="1000" dirty="0"/>
                    </a:p>
                  </a:txBody>
                  <a:tcPr marL="91440" marR="91440" marT="45720" marB="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Localisation : Même commune</a:t>
            </a:r>
            <a:endParaRPr lang="en-US" sz="1000" dirty="0"/>
          </a:p>
          <a:p>
            <a:pPr algn="l" marL="342900" indent="-342900">
              <a:buSzPct val="100000"/>
              <a:buChar char="•"/>
            </a:pPr>
            <a:r>
              <a:rPr lang="en-US" sz="1200" dirty="0">
                <a:solidFill>
                  <a:srgbClr val="737373"/>
                </a:solidFill>
              </a:rPr>
              <a:t>Régime fiscal : Impôt sur les Sociétés (IS)</a:t>
            </a:r>
            <a:endParaRPr lang="en-US" sz="1000" dirty="0"/>
          </a:p>
          <a:p>
            <a:pPr algn="l" marL="342900" indent="-342900">
              <a:buSzPct val="100000"/>
              <a:buChar char="•"/>
            </a:pPr>
            <a:r>
              <a:rPr lang="en-US" sz="1200" dirty="0">
                <a:solidFill>
                  <a:srgbClr val="737373"/>
                </a:solidFill>
              </a:rPr>
              <a:t>Chiffre d’affaires : 0€ - 2 M€</a:t>
            </a:r>
            <a:endParaRPr lang="en-US" sz="1000" dirty="0"/>
          </a:p>
          <a:p>
            <a:pPr algn="l" marL="342900" indent="-342900">
              <a:buSzPct val="100000"/>
              <a:buChar char="•"/>
            </a:pPr>
            <a:r>
              <a:rPr lang="en-US" sz="1200" dirty="0">
                <a:solidFill>
                  <a:srgbClr val="737373"/>
                </a:solidFill>
              </a:rPr>
              <a:t>Période (dates des clôtures) : De 2014-12-31 à 2025-03-31</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marL="342900" indent="-342900">
              <a:buSzPct val="100000"/>
              <a:buChar char="•"/>
            </a:pPr>
            <a:r>
              <a:rPr lang="en-US" sz="1200" dirty="0">
                <a:solidFill>
                  <a:srgbClr val="737373"/>
                </a:solidFill>
              </a:rPr>
              <a:t>Maturité : Tous niveaux de maturité</a:t>
            </a:r>
            <a:endParaRPr lang="en-US" sz="1000" dirty="0"/>
          </a:p>
          <a:p>
            <a:pPr algn="l" marL="342900" indent="-342900">
              <a:buSzPct val="100000"/>
              <a:buChar char="•"/>
            </a:pPr>
            <a:r>
              <a:rPr lang="en-US" sz="1200" dirty="0">
                <a:solidFill>
                  <a:srgbClr val="737373"/>
                </a:solidFill>
              </a:rPr>
              <a:t>Nombre de salariés : 0 - 50</a:t>
            </a:r>
            <a:endParaRPr lang="en-US" sz="1000" dirty="0"/>
          </a:p>
          <a:p>
            <a:pPr algn="l" marL="342900" indent="-342900">
              <a:buSzPct val="100000"/>
              <a:buChar char="•"/>
            </a:pPr>
            <a:r>
              <a:rPr lang="en-US" sz="1200" dirty="0">
                <a:solidFill>
                  <a:srgbClr val="737373"/>
                </a:solidFill>
              </a:rPr>
              <a:t>Inclure les sociétés au nb d'employés inconnu : oui</a:t>
            </a:r>
            <a:endParaRPr lang="en-US" sz="1000" dirty="0"/>
          </a:p>
          <a:p>
            <a:pPr algn="l" marL="342900" indent="-342900">
              <a:buSzPct val="100000"/>
              <a:buChar char="•"/>
            </a:pPr>
            <a:r>
              <a:rPr lang="en-US" sz="1200" dirty="0">
                <a:solidFill>
                  <a:srgbClr val="737373"/>
                </a:solidFill>
              </a:rPr>
              <a:t>Inclure les sociétés qui font des pertes : non</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InfoGreffe non confidentialisées retraitées par atometrics, à partir de 2015</a:t>
            </a:r>
            <a:endParaRPr lang="en-US" sz="1000" dirty="0"/>
          </a:p>
          <a:p>
            <a:pPr algn="l" marL="342900" indent="-342900">
              <a:buSzPct val="100000"/>
              <a:buChar char="•"/>
            </a:pPr>
            <a:r>
              <a:rPr lang="en-US" sz="1200" dirty="0">
                <a:solidFill>
                  <a:srgbClr val="737373"/>
                </a:solidFill>
              </a:rPr>
              <a:t>Données atometrics</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tableau vous présente les ratios financiers sectoriels et locaux, c’est-à-dire les fourchettes basses, médiane et fourchettes hautes des indicateurs financiers clés, calculés à partir d’un panel de sociétés ayant des caractéristiques similaires à celle étudiée.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STATUT D’OCCUPATION (RÉSIDENCE PRINCIPALE)</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graphique détaille la répartition des résidences principales par statut d’occupation pour différentes échelles géographiques.</a:t>
            </a:r>
            <a:endParaRPr lang="en-US" sz="1400" dirty="0"/>
          </a:p>
          <a:p>
            <a:pPr algn="l" indent="0" marL="0">
              <a:buNone/>
            </a:pPr>
            <a:endParaRPr lang="en-US" sz="1400" dirty="0"/>
          </a:p>
          <a:p>
            <a:pPr algn="l" indent="0" marL="0">
              <a:buNone/>
            </a:pPr>
            <a:r>
              <a:rPr lang="en-US" sz="1400" dirty="0">
                <a:solidFill>
                  <a:srgbClr val="000000"/>
                </a:solidFill>
              </a:rPr>
              <a:t>Les locataires d’HLM non meublés sont également comptabilisés dans la catégorie « Locataires ».</a:t>
            </a:r>
            <a:endParaRPr lang="en-US" sz="1400" dirty="0"/>
          </a:p>
          <a:p>
            <a:pPr algn="l" indent="0" marL="0">
              <a:buNone/>
            </a:pPr>
            <a:endParaRPr lang="en-US" sz="1400" dirty="0"/>
          </a:p>
          <a:p>
            <a:pPr algn="l" indent="0" marL="0">
              <a:buNone/>
            </a:pPr>
            <a:r>
              <a:rPr lang="en-US" sz="1400" dirty="0">
                <a:solidFill>
                  <a:srgbClr val="000000"/>
                </a:solidFill>
              </a:rPr>
              <a:t>En cas d'isochrone nous considérons que la population au sein d’un quartier (code IRIS) est équitablement répartie. La population au sein d’un isochrone est donc calculée en prenant en compte la proportion de chaque quartier couverte par l’isochrone.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SURFACE (RÉSIDENCE PRINCIPALE)</a:t>
            </a:r>
            <a:endParaRPr lang="en-US" sz="32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76072" y="1028700"/>
            <a:ext cx="11397996" cy="4835951"/>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indent="0" marL="0">
              <a:buNone/>
            </a:pPr>
            <a:r>
              <a:rPr lang="en-US" sz="1200" dirty="0">
                <a:solidFill>
                  <a:srgbClr val="737373"/>
                </a:solidFill>
              </a:rPr>
              <a:t>Données du recensement de la population, Insee, 2021.</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Ce graphique détaille la répartition des résidences principales par taille (en m²) pour différentes échelles géographiques.</a:t>
            </a:r>
            <a:endParaRPr lang="en-US" sz="1400" dirty="0"/>
          </a:p>
          <a:p>
            <a:pPr algn="l" indent="0" marL="0">
              <a:buNone/>
            </a:pPr>
            <a:endParaRPr lang="en-US" sz="1400" dirty="0"/>
          </a:p>
          <a:p>
            <a:pPr algn="l" indent="0" marL="0">
              <a:buNone/>
            </a:pPr>
            <a:r>
              <a:rPr lang="en-US" sz="1400" dirty="0">
                <a:solidFill>
                  <a:srgbClr val="000000"/>
                </a:solidFill>
              </a:rPr>
              <a:t>En cas d'isochrone nous considérons que la population au sein d’un quartier (code IRIS) est équitablement répartie. La population au sein d’un isochrone est donc calculée en prenant en compte la proportion de chaque quartier couverte par l’isochrone.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263640"/>
        </a:solidFill>
      </p:bgPr>
    </p:bg>
    <p:spTree>
      <p:nvGrpSpPr>
        <p:cNvPr id="1" name=""/>
        <p:cNvGrpSpPr/>
        <p:nvPr/>
      </p:nvGrpSpPr>
      <p:grpSpPr>
        <a:xfrm>
          <a:off x="0" y="0"/>
          <a:ext cx="0" cy="0"/>
          <a:chOff x="0" y="0"/>
          <a:chExt cx="0" cy="0"/>
        </a:xfrm>
      </p:grpSpPr>
      <p:sp>
        <p:nvSpPr>
          <p:cNvPr id="2" name="Text 0"/>
          <p:cNvSpPr/>
          <p:nvPr/>
        </p:nvSpPr>
        <p:spPr>
          <a:xfrm>
            <a:off x="0" y="0"/>
            <a:ext cx="16459200" cy="10287000"/>
          </a:xfrm>
          <a:prstGeom prst="rect">
            <a:avLst/>
          </a:prstGeom>
          <a:noFill/>
          <a:ln/>
        </p:spPr>
        <p:txBody>
          <a:bodyPr wrap="square" rtlCol="0" anchor="ctr"/>
          <a:lstStyle/>
          <a:p>
            <a:pPr algn="ctr" indent="0" marL="0">
              <a:buNone/>
            </a:pPr>
            <a:r>
              <a:rPr lang="en-US" sz="4200" dirty="0">
                <a:solidFill>
                  <a:srgbClr val="FFFFFF"/>
                </a:solidFill>
              </a:rPr>
              <a:t>Contexte du secteur</a:t>
            </a:r>
            <a:endParaRPr lang="en-US" sz="4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Le secteur d'activité</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DÉFINITION DU SECTEUR</a:t>
            </a:r>
            <a:endParaRPr lang="en-US" sz="3200" dirty="0"/>
          </a:p>
        </p:txBody>
      </p:sp>
      <p:sp>
        <p:nvSpPr>
          <p:cNvPr id="3" name="Text 1"/>
          <p:cNvSpPr/>
          <p:nvPr/>
        </p:nvSpPr>
        <p:spPr>
          <a:xfrm>
            <a:off x="411480" y="1028700"/>
            <a:ext cx="15636240" cy="8435340"/>
          </a:xfrm>
          <a:prstGeom prst="rect">
            <a:avLst/>
          </a:prstGeom>
          <a:noFill/>
          <a:ln/>
        </p:spPr>
        <p:txBody>
          <a:bodyPr wrap="square" rtlCol="0" anchor="t"/>
          <a:lstStyle/>
          <a:p>
            <a:pPr algn="l" indent="0" marL="0">
              <a:spcBef>
                <a:spcPts val="1600"/>
              </a:spcBef>
              <a:spcAft>
                <a:spcPts val="1600"/>
              </a:spcAft>
              <a:buNone/>
            </a:pPr>
            <a:r>
              <a:rPr lang="en-US" sz="2200" b="1" u="sng" dirty="0">
                <a:solidFill>
                  <a:srgbClr val="000000"/>
                </a:solidFill>
              </a:rPr>
              <a:t>Définition du secteur</a:t>
            </a:r>
            <a:endParaRPr lang="en-US" sz="1600" dirty="0"/>
          </a:p>
          <a:p>
            <a:pPr indent="0" marL="0">
              <a:spcBef>
                <a:spcPts val="1000"/>
              </a:spcBef>
              <a:spcAft>
                <a:spcPts val="1000"/>
              </a:spcAft>
              <a:buNone/>
            </a:pPr>
            <a:r>
              <a:rPr lang="en-US" sz="1600" b="1" u="sng" dirty="0">
                <a:solidFill>
                  <a:srgbClr val="000000"/>
                </a:solidFill>
              </a:rPr>
              <a:t>Code APE</a:t>
            </a:r>
            <a:endParaRPr lang="en-US" sz="1600" dirty="0"/>
          </a:p>
          <a:p>
            <a:pPr indent="0" marL="0">
              <a:buNone/>
            </a:pPr>
            <a:r>
              <a:rPr lang="en-US" sz="1200" dirty="0">
                <a:solidFill>
                  <a:srgbClr val="000000"/>
                </a:solidFill>
              </a:rPr>
              <a:t>47.11C Supérettes</a:t>
            </a:r>
            <a:endParaRPr lang="en-US" sz="1600" dirty="0"/>
          </a:p>
          <a:p>
            <a:pPr indent="0" marL="0">
              <a:buNone/>
            </a:pPr>
            <a:r>
              <a:rPr lang="en-US" sz="1200" dirty="0">
                <a:solidFill>
                  <a:srgbClr val="000000"/>
                </a:solidFill>
              </a:rPr>
              <a:t>47.11B Commerce d'alimentation générale</a:t>
            </a:r>
            <a:endParaRPr lang="en-US" sz="1600" dirty="0"/>
          </a:p>
          <a:p>
            <a:pPr indent="0" marL="0">
              <a:spcBef>
                <a:spcPts val="1000"/>
              </a:spcBef>
              <a:spcAft>
                <a:spcPts val="1000"/>
              </a:spcAft>
              <a:buNone/>
            </a:pPr>
            <a:r>
              <a:rPr lang="en-US" sz="1600" b="1" u="sng" dirty="0">
                <a:solidFill>
                  <a:srgbClr val="000000"/>
                </a:solidFill>
              </a:rPr>
              <a:t>Définition de l'activité</a:t>
            </a:r>
            <a:endParaRPr lang="en-US" sz="1600" dirty="0"/>
          </a:p>
          <a:p>
            <a:pPr indent="0" marL="0">
              <a:buNone/>
            </a:pPr>
            <a:r>
              <a:rPr lang="en-US" sz="1200" dirty="0">
                <a:solidFill>
                  <a:srgbClr val="000000"/>
                </a:solidFill>
              </a:rPr>
              <a:t>Ce secteur d'activité comprend le commerce de détail non spécialisé à prédominance alimentaire en magasin d'une surface de vente comprise entre 120 et 400 m² et le commerce de détail non spécialisé à prédominance alimentaire en magasin d'une surface de vente inférieure à 120 m².</a:t>
            </a:r>
            <a:endParaRPr lang="en-US" sz="1600" dirty="0"/>
          </a:p>
        </p:txBody>
      </p:sp>
      <p:sp>
        <p:nvSpPr>
          <p:cNvPr id="4" name="Text 2"/>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INSEE</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ACCÈS À LA PROFESSION / INSTALLATION</a:t>
            </a:r>
            <a:endParaRPr lang="en-US" sz="3200" dirty="0"/>
          </a:p>
        </p:txBody>
      </p:sp>
      <p:sp>
        <p:nvSpPr>
          <p:cNvPr id="3" name="Text 1"/>
          <p:cNvSpPr/>
          <p:nvPr/>
        </p:nvSpPr>
        <p:spPr>
          <a:xfrm>
            <a:off x="411480" y="1028700"/>
            <a:ext cx="15636240" cy="8435340"/>
          </a:xfrm>
          <a:prstGeom prst="rect">
            <a:avLst/>
          </a:prstGeom>
          <a:noFill/>
          <a:ln/>
        </p:spPr>
        <p:txBody>
          <a:bodyPr wrap="square" rtlCol="0" anchor="t"/>
          <a:lstStyle/>
          <a:p>
            <a:pPr algn="l" indent="0" marL="0">
              <a:spcBef>
                <a:spcPts val="1600"/>
              </a:spcBef>
              <a:spcAft>
                <a:spcPts val="1600"/>
              </a:spcAft>
              <a:buNone/>
            </a:pPr>
            <a:r>
              <a:rPr lang="en-US" sz="2200" b="1" u="sng" dirty="0">
                <a:solidFill>
                  <a:srgbClr val="000000"/>
                </a:solidFill>
              </a:rPr>
              <a:t>Accès à la profession / installation</a:t>
            </a:r>
            <a:endParaRPr lang="en-US" sz="1600" dirty="0"/>
          </a:p>
          <a:p>
            <a:pPr indent="0" marL="0">
              <a:buNone/>
            </a:pPr>
            <a:r>
              <a:rPr lang="en-US" sz="1200" dirty="0">
                <a:solidFill>
                  <a:srgbClr val="000000"/>
                </a:solidFill>
              </a:rPr>
              <a:t>Ce métier est accessible avec un diplôme de niveau CAP/BEP à Bac (professionnel, ...) dans les secteurs de la vente, du commerce et de la distribution. Des formations spécifiques dans le secteur des métiers de bouche (boulangerie, pâtisserie, boucherie, poissonnerie, ...) peuvent être demandées. Il est également accessible avec une expérience professionnelle dans la vente sans diplôme particulier. La maîtrise d'un logiciel de gestion de stocks peut être demandée.</a:t>
            </a:r>
            <a:endParaRPr lang="en-US" sz="1600" dirty="0"/>
          </a:p>
        </p:txBody>
      </p:sp>
      <p:sp>
        <p:nvSpPr>
          <p:cNvPr id="4" name="Text 2"/>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Fiche ROME, France Travail</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PROFIL DES DIRIGEANTS</a:t>
            </a:r>
            <a:endParaRPr lang="en-US" sz="3200" dirty="0"/>
          </a:p>
        </p:txBody>
      </p:sp>
      <p:pic>
        <p:nvPicPr>
          <p:cNvPr id="3" name="Image 0" descr="https://mymarketmetrics.atometrics.com/assets/Profil_des_dirigeants_sector_17-Cwsds6pH.png">    </p:cNvPr>
          <p:cNvPicPr>
            <a:picLocks noChangeAspect="1"/>
          </p:cNvPicPr>
          <p:nvPr/>
        </p:nvPicPr>
        <p:blipFill>
          <a:blip r:embed="rId1"/>
          <a:stretch>
            <a:fillRect/>
          </a:stretch>
        </p:blipFill>
        <p:spPr>
          <a:xfrm>
            <a:off x="608309" y="1028700"/>
            <a:ext cx="15242582" cy="8435340"/>
          </a:xfrm>
          <a:prstGeom prst="rect">
            <a:avLst/>
          </a:prstGeom>
        </p:spPr>
      </p:pic>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PARLER COMME LES PROS 1/2</a:t>
            </a:r>
            <a:endParaRPr lang="en-US" sz="3200" dirty="0"/>
          </a:p>
        </p:txBody>
      </p:sp>
      <p:graphicFrame>
        <p:nvGraphicFramePr>
          <p:cNvPr id="58" name="Table 0"/>
          <p:cNvGraphicFramePr>
            <a:graphicFrameLocks noGrp="1"/>
          </p:cNvGraphicFramePr>
          <p:nvPr>
            <p:extLst>
              <p:ext uri="{D42A27DB-BD31-4B8C-83A1-F6EECF244321}">
                <p14:modId xmlns:p14="http://schemas.microsoft.com/office/powerpoint/2010/main" val="1579011935"/>
              </p:ext>
            </p:extLst>
          </p:nvPr>
        </p:nvGraphicFramePr>
        <p:xfrm>
          <a:off x="411480" y="1028700"/>
          <a:ext cx="15636240" cy="914400"/>
        </p:xfrm>
        <a:graphic>
          <a:graphicData uri="http://schemas.openxmlformats.org/drawingml/2006/table">
            <a:tbl>
              <a:tblPr/>
              <a:tblGrid>
                <a:gridCol w="2743200"/>
                <a:gridCol w="11887200"/>
              </a:tblGrid>
              <a:tr h="0">
                <a:tc>
                  <a:txBody>
                    <a:bodyPr/>
                    <a:lstStyle/>
                    <a:p>
                      <a:pPr algn="ctr" indent="0" marL="0">
                        <a:buNone/>
                      </a:pPr>
                      <a:r>
                        <a:rPr lang="en-US" sz="1200" b="1" dirty="0">
                          <a:solidFill>
                            <a:srgbClr val="FFFFFF"/>
                          </a:solidFill>
                        </a:rPr>
                        <a:t>PLS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Petit libre-service (ou mini libre-service), nom donné aux supérettes et commerces alimentaires de proximité.</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Allée  Centrale / Pénétrante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Allée par laquelle les clients entrent en magasin.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Balisage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Ensemble des outils d’aide à l’orientation et à l’information du client en point de vente (affiches, étiquettes, etc.)</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BRD</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Bon de Réduction Différée: donne droit à une remise sur l’achat du prochain produit ou moyennant l’envoi d’un courrier à l’organisme gestionnaire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BRI</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Bon de Réduction Immédiat:donne droit à une remise aussitôt après passage en caisse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Casquette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Dernière étagère au sommet de la gondole qui permet de déposer les produits qui ne rentrent pas dans le linéaire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Casse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Marchandises périmées ou dégradées ne pouvant être vendues et signalées comme perte pour le magasin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Chef de Rayon, Manager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Personne chargée de gérer le centre de profit, c'est à dire le rayon qui lui a été attribué. Suivant l’enseigne, l’étendue du rayon est plus ou moins vaste. Le chef de rayon ou manager est amené à gérer son équipe et les outils informatiques de gestion propre à chaque enseigne (commande, promotion, rentabilité, etc.)</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Deloter</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Séparer deux unités de consommation initialement comprises dans un lot. Ex : bouteilles d'eau</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DLUO</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Date Limite d’Utilisation Optimale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DLC</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Date Limite de Consommation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EEG</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Etiquette Electronique de Gondole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GMS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Grande et Moyenne Surface. Sous ce sigle son englober des notions plus précises : les GSA et les GSS.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Gondole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Mobilier commercial très courant dans la distribution libre-service. Généralement métalliques, les gondoles ont la particularité d’être très modulables.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MDD</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Marque de Distributeur: désigne les marques propres à une enseigne de distribution. Exemple : Carrefour, Marque repère,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PLV</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Publicité sur le Lieu de Vente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SRP</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Seuil de Revente à Perte: niveau minimum en dessous duquel le distributeur vend à perte (à un prix inférieure à son coût d'achat). En France il est interdit de revendre à perte sauf en période de soldes.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Zone chaude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200" dirty="0">
                          <a:solidFill>
                            <a:srgbClr val="000000"/>
                          </a:solidFill>
                        </a:rPr>
                        <a:t>Zone du magasin susceptible d’être la plus visitée par les clients car proche des lieux de passage obligatoires (entrée, caisse).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Marketing-PGC: "LE LEXIQUE DE LA GRANDE DISTRIBUTION"</a:t>
            </a:r>
            <a:endParaRPr lang="en-US" sz="1000" dirty="0"/>
          </a:p>
          <a:p>
            <a:pPr marL="342900" indent="-342900">
              <a:buSzPct val="100000"/>
              <a:buChar char="•"/>
            </a:pPr>
            <a:r>
              <a:rPr lang="en-US" sz="800" dirty="0">
                <a:solidFill>
                  <a:srgbClr val="000000"/>
                </a:solidFill>
              </a:rPr>
              <a:t>Entretiens avec des professionnels</a:t>
            </a:r>
            <a:endParaRPr lang="en-US" sz="1000" dirty="0"/>
          </a:p>
          <a:p>
            <a:pPr marL="342900" indent="-342900">
              <a:buSzPct val="100000"/>
              <a:buChar char="•"/>
            </a:pPr>
            <a:r>
              <a:rPr lang="en-US" sz="800" dirty="0">
                <a:solidFill>
                  <a:srgbClr val="000000"/>
                </a:solidFill>
              </a:rPr>
              <a:t>Web</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PARLER COMME LES PROS 2/2</a:t>
            </a:r>
            <a:endParaRPr lang="en-US" sz="3200" dirty="0"/>
          </a:p>
        </p:txBody>
      </p:sp>
      <p:graphicFrame>
        <p:nvGraphicFramePr>
          <p:cNvPr id="59" name="Table 0"/>
          <p:cNvGraphicFramePr>
            <a:graphicFrameLocks noGrp="1"/>
          </p:cNvGraphicFramePr>
          <p:nvPr>
            <p:extLst>
              <p:ext uri="{D42A27DB-BD31-4B8C-83A1-F6EECF244321}">
                <p14:modId xmlns:p14="http://schemas.microsoft.com/office/powerpoint/2010/main" val="1579011935"/>
              </p:ext>
            </p:extLst>
          </p:nvPr>
        </p:nvGraphicFramePr>
        <p:xfrm>
          <a:off x="411480" y="1028700"/>
          <a:ext cx="15636240" cy="914400"/>
        </p:xfrm>
        <a:graphic>
          <a:graphicData uri="http://schemas.openxmlformats.org/drawingml/2006/table">
            <a:tbl>
              <a:tblPr/>
              <a:tblGrid>
                <a:gridCol w="2743200"/>
                <a:gridCol w="11887200"/>
              </a:tblGrid>
              <a:tr h="0">
                <a:tc>
                  <a:txBody>
                    <a:bodyPr/>
                    <a:lstStyle/>
                    <a:p>
                      <a:pPr algn="ctr" indent="0" marL="0">
                        <a:buNone/>
                      </a:pPr>
                      <a:r>
                        <a:rPr lang="en-US" sz="1200" b="1" dirty="0">
                          <a:solidFill>
                            <a:srgbClr val="FFFFFF"/>
                          </a:solidFill>
                        </a:rPr>
                        <a:t>Réseau d’enseigne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indent="0" marL="0">
                        <a:buNone/>
                      </a:pPr>
                      <a:r>
                        <a:rPr lang="en-US" sz="1000" dirty="0">
                          <a:solidFill>
                            <a:srgbClr val="000000"/>
                          </a:solidFill>
                        </a:rPr>
                        <a:t>Désigne un ensemble d’au moins cinq points de vente physiques arborant la même enseigne. Un réseau d’enseigne peut être constitué de points de vente détenus en propre par la structure tête de réseau (commerce intégré), de points de vente indépen- dants regroupés dans le cadre d’un grou- pement d’achat ou d’approvisionnement (commerce associé) ou de points de vente indépendants liés à la tête de réseau par un contrat de type franchise, concession, commission-affiliation, etc.</a:t>
                      </a:r>
                      <a:endParaRPr lang="en-US" sz="1000" dirty="0"/>
                    </a:p>
                  </a:txBody>
                  <a:tcPr marL="91440" marR="91440" marT="45720" marB="45720">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POUR ALLER PLUS LOIN</a:t>
            </a:r>
            <a:endParaRPr lang="en-US" sz="3200" dirty="0"/>
          </a:p>
        </p:txBody>
      </p:sp>
      <p:graphicFrame>
        <p:nvGraphicFramePr>
          <p:cNvPr id="60" name="Table 0"/>
          <p:cNvGraphicFramePr>
            <a:graphicFrameLocks noGrp="1"/>
          </p:cNvGraphicFramePr>
          <p:nvPr>
            <p:extLst>
              <p:ext uri="{D42A27DB-BD31-4B8C-83A1-F6EECF244321}">
                <p14:modId xmlns:p14="http://schemas.microsoft.com/office/powerpoint/2010/main" val="1579011935"/>
              </p:ext>
            </p:extLst>
          </p:nvPr>
        </p:nvGraphicFramePr>
        <p:xfrm>
          <a:off x="411480" y="1028700"/>
          <a:ext cx="15636240" cy="914400"/>
        </p:xfrm>
        <a:graphic>
          <a:graphicData uri="http://schemas.openxmlformats.org/drawingml/2006/table">
            <a:tbl>
              <a:tblPr/>
              <a:tblGrid>
                <a:gridCol w="6400800"/>
                <a:gridCol w="3200400"/>
                <a:gridCol w="5943600"/>
              </a:tblGrid>
              <a:tr h="0">
                <a:tc>
                  <a:txBody>
                    <a:bodyPr/>
                    <a:lstStyle/>
                    <a:p>
                      <a:pPr algn="ctr" indent="0" marL="0">
                        <a:buNone/>
                      </a:pPr>
                      <a:r>
                        <a:rPr lang="en-US" sz="1200" b="1" dirty="0">
                          <a:solidFill>
                            <a:srgbClr val="FFFFFF"/>
                          </a:solidFill>
                        </a:rPr>
                        <a:t>Nom</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Type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Liens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200" dirty="0">
                          <a:solidFill>
                            <a:srgbClr val="000000"/>
                          </a:solidFill>
                        </a:rPr>
                        <a:t>CGAD: Confédération générale de l’alimentation en détail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Organisme professionnel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u="sng" dirty="0">
                          <a:solidFill>
                            <a:srgbClr val="000000"/>
                          </a:solidFill>
                          <a:hlinkClick r:id="rId1" invalidUrl="" action="" tgtFrame="" tooltip="" history="1" highlightClick="0" endSnd="0">
                            <a:extLst>
                              <a:ext uri="{A12FA001-AC4F-418D-AE19-62706E023703}">
                                <ahyp:hlinkClr xmlns:ahyp="http://schemas.microsoft.com/office/drawing/2018/hyperlinkcolor" val="tx"/>
                              </a:ext>
                            </a:extLst>
                          </a:hlinkClick>
                        </a:rPr>
                        <a:t>https://www.cgad.fr/publications/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200" dirty="0">
                          <a:solidFill>
                            <a:srgbClr val="000000"/>
                          </a:solidFill>
                        </a:rPr>
                        <a:t>UNFD: Union nationale des syndicats de détaillants en fruits, légumes et primeurs</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dirty="0">
                          <a:solidFill>
                            <a:srgbClr val="000000"/>
                          </a:solidFill>
                        </a:rPr>
                        <a:t>Organisme professionnel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u="sng" dirty="0">
                          <a:solidFill>
                            <a:srgbClr val="000000"/>
                          </a:solidFill>
                          <a:hlinkClick r:id="rId2" invalidUrl="" action="" tgtFrame="" tooltip="" history="1" highlightClick="0" endSnd="0">
                            <a:extLst>
                              <a:ext uri="{A12FA001-AC4F-418D-AE19-62706E023703}">
                                <ahyp:hlinkClr xmlns:ahyp="http://schemas.microsoft.com/office/drawing/2018/hyperlinkcolor" val="tx"/>
                              </a:ext>
                            </a:extLst>
                          </a:hlinkClick>
                        </a:rPr>
                        <a:t>https://www.saveurs-commerce.fr</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200" dirty="0">
                          <a:solidFill>
                            <a:srgbClr val="000000"/>
                          </a:solidFill>
                        </a:rPr>
                        <a:t>FECP: Fédération de l’épicerie et du commerce de proximité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Organisme professionnel</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u="sng" dirty="0">
                          <a:solidFill>
                            <a:srgbClr val="000000"/>
                          </a:solidFill>
                          <a:hlinkClick r:id="rId3" invalidUrl="" action="" tgtFrame="" tooltip="" history="1" highlightClick="0" endSnd="0">
                            <a:extLst>
                              <a:ext uri="{A12FA001-AC4F-418D-AE19-62706E023703}">
                                <ahyp:hlinkClr xmlns:ahyp="http://schemas.microsoft.com/office/drawing/2018/hyperlinkcolor" val="tx"/>
                              </a:ext>
                            </a:extLst>
                          </a:hlinkClick>
                        </a:rPr>
                        <a:t>http://www.lsa-conso.fr</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200" dirty="0">
                          <a:solidFill>
                            <a:srgbClr val="000000"/>
                          </a:solidFill>
                        </a:rPr>
                        <a:t>Combien pèse le commerce de proximité en France?</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dirty="0">
                          <a:solidFill>
                            <a:srgbClr val="000000"/>
                          </a:solidFill>
                        </a:rPr>
                        <a:t>Article, étude de marché</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u="sng" dirty="0">
                          <a:solidFill>
                            <a:srgbClr val="000000"/>
                          </a:solidFill>
                          <a:hlinkClick r:id="rId4" invalidUrl="" action="" tgtFrame="" tooltip="" history="1" highlightClick="0" endSnd="0">
                            <a:extLst>
                              <a:ext uri="{A12FA001-AC4F-418D-AE19-62706E023703}">
                                <ahyp:hlinkClr xmlns:ahyp="http://schemas.microsoft.com/office/drawing/2018/hyperlinkcolor" val="tx"/>
                              </a:ext>
                            </a:extLst>
                          </a:hlinkClick>
                        </a:rPr>
                        <a:t>https://www.lsa-conso.fr/le-chiffre-du-jour-combien-pese-le-circuit-de-la-proximite-en-france,293346</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200" dirty="0">
                          <a:solidFill>
                            <a:srgbClr val="000000"/>
                          </a:solidFill>
                        </a:rPr>
                        <a:t>FCD: Fédération du commerce et de la distribution</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200" dirty="0">
                          <a:solidFill>
                            <a:srgbClr val="000000"/>
                          </a:solidFill>
                        </a:rPr>
                        <a:t>Étude de marché</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200" u="sng" dirty="0">
                          <a:solidFill>
                            <a:srgbClr val="000000"/>
                          </a:solidFill>
                          <a:hlinkClick r:id="rId5" invalidUrl="" action="" tgtFrame="" tooltip="" history="1" highlightClick="0" endSnd="0">
                            <a:extLst>
                              <a:ext uri="{A12FA001-AC4F-418D-AE19-62706E023703}">
                                <ahyp:hlinkClr xmlns:ahyp="http://schemas.microsoft.com/office/drawing/2018/hyperlinkcolor" val="tx"/>
                              </a:ext>
                            </a:extLst>
                          </a:hlinkClick>
                        </a:rPr>
                        <a:t>http://www.fcd.fr/media/filer_public/5c/3b/5c3b8c8f-e5f2-4ba4-9d5f-f746c8f264b7/conjoncture_dans_la_filiere_alimentaire_-_extraits_pour_publication_site_-__janvier_2019.pdf</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200" dirty="0">
                          <a:solidFill>
                            <a:srgbClr val="000000"/>
                          </a:solidFill>
                        </a:rPr>
                        <a:t>Devlyx</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200" dirty="0">
                          <a:solidFill>
                            <a:srgbClr val="000000"/>
                          </a:solidFill>
                        </a:rPr>
                        <a:t>Article </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200" u="sng" dirty="0">
                          <a:solidFill>
                            <a:srgbClr val="000000"/>
                          </a:solidFill>
                          <a:hlinkClick r:id="rId6" invalidUrl="" action="" tgtFrame="" tooltip="" history="1" highlightClick="0" endSnd="0">
                            <a:extLst>
                              <a:ext uri="{A12FA001-AC4F-418D-AE19-62706E023703}">
                                <ahyp:hlinkClr xmlns:ahyp="http://schemas.microsoft.com/office/drawing/2018/hyperlinkcolor" val="tx"/>
                              </a:ext>
                            </a:extLst>
                          </a:hlinkClick>
                        </a:rPr>
                        <a:t>https://www.devlyx.com/2021/04/19/epicerie-ce-quil-faut-savoir-guide-de-lepicier-devlyx/</a:t>
                      </a:r>
                      <a:endParaRPr lang="en-US" sz="12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TAUX DE TVA</a:t>
            </a:r>
            <a:endParaRPr lang="en-US" sz="3200" dirty="0"/>
          </a:p>
        </p:txBody>
      </p:sp>
      <p:graphicFrame>
        <p:nvGraphicFramePr>
          <p:cNvPr id="7"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5740146"/>
                <a:gridCol w="5740146"/>
              </a:tblGrid>
              <a:tr h="0">
                <a:tc>
                  <a:txBody>
                    <a:bodyPr/>
                    <a:lstStyle/>
                    <a:p>
                      <a:pPr algn="ctr" indent="0" marL="0">
                        <a:buNone/>
                      </a:pPr>
                      <a:r>
                        <a:rPr lang="en-US" sz="1200" b="1" dirty="0">
                          <a:solidFill>
                            <a:srgbClr val="FFFFFF"/>
                          </a:solidFill>
                        </a:rPr>
                        <a:t>Taux</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Champ d'application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000" dirty="0">
                          <a:solidFill>
                            <a:srgbClr val="000000"/>
                          </a:solidFill>
                        </a:rPr>
                        <a:t>5,5 %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000" dirty="0">
                          <a:solidFill>
                            <a:srgbClr val="000000"/>
                          </a:solidFill>
                        </a:rPr>
                        <a:t>S'applique sur les produits alimentaires destinés à l'alimentation humaine et pouvant être conservés du fait de leur conditionnement (la majorité des produits), y compris les sachets de chips, yaourts vendus avec ou sans cuillères, fruits (même vendus à l'unité), produits surgelés, pain, viennoiseries et pâtisseries sucrées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10,0 %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l" indent="0" marL="0">
                        <a:buNone/>
                      </a:pPr>
                      <a:r>
                        <a:rPr lang="en-US" sz="1000" dirty="0">
                          <a:solidFill>
                            <a:srgbClr val="000000"/>
                          </a:solidFill>
                        </a:rPr>
                        <a:t>S'applique sur les ventes à consommer immédiatement, quels que soient l'emballage et le lieu de vente : sandwichs, salades salées vendues avec assaisonnement séparé ou couverts et salades sucrées (même composées d'un seul fruit) vendues avec couverts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20,0 %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l" indent="0" marL="0">
                        <a:buNone/>
                      </a:pPr>
                      <a:r>
                        <a:rPr lang="en-US" sz="1000" dirty="0">
                          <a:solidFill>
                            <a:srgbClr val="000000"/>
                          </a:solidFill>
                        </a:rPr>
                        <a:t>S'applique pour tous les produits alcoolisés (quelque soit le conditionnement ou le lieu de consommation), certains types de produits alimentaires (confiseries, certains types de chocolats, margarines et graisses végétales) et tous les autres produits non alimentaires (produits cosmétiques, d'hygiène, etc.)</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Ooreka Droit: "Tva sur l'alimentation"</a:t>
            </a:r>
            <a:endParaRPr lang="en-US" sz="1000" dirty="0"/>
          </a:p>
          <a:p>
            <a:pPr algn="l" marL="342900" indent="-342900">
              <a:buSzPct val="100000"/>
              <a:buChar char="•"/>
            </a:pPr>
            <a:r>
              <a:rPr lang="en-US" sz="1200" dirty="0">
                <a:solidFill>
                  <a:srgbClr val="737373"/>
                </a:solidFill>
              </a:rPr>
              <a:t>https://www.service-public.fr/professionnels-entreprises/</a:t>
            </a:r>
            <a:endParaRPr lang="en-US" sz="1000" dirty="0"/>
          </a:p>
          <a:p>
            <a:pPr algn="l" marL="342900" indent="-342900">
              <a:buSzPct val="100000"/>
              <a:buChar char="•"/>
            </a:pPr>
            <a:r>
              <a:rPr lang="en-US" sz="1200" dirty="0">
                <a:solidFill>
                  <a:srgbClr val="737373"/>
                </a:solidFill>
              </a:rPr>
              <a:t>https://bofip.impots.gouv.fr/</a:t>
            </a:r>
            <a:endParaRPr lang="en-US" sz="1000" dirty="0"/>
          </a:p>
          <a:p>
            <a:pPr algn="l" marL="342900" indent="-342900">
              <a:buSzPct val="100000"/>
              <a:buChar char="•"/>
            </a:pPr>
            <a:r>
              <a:rPr lang="en-US" sz="1200" dirty="0">
                <a:solidFill>
                  <a:srgbClr val="737373"/>
                </a:solidFill>
              </a:rPr>
              <a:t>Web</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Vous trouverez ici un tableau présentant les taux de TVA applicables</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CONVENTIONS COLLECTIVES</a:t>
            </a:r>
            <a:endParaRPr lang="en-US" sz="3200" dirty="0"/>
          </a:p>
        </p:txBody>
      </p:sp>
      <p:sp>
        <p:nvSpPr>
          <p:cNvPr id="3" name="Text 1"/>
          <p:cNvSpPr/>
          <p:nvPr/>
        </p:nvSpPr>
        <p:spPr>
          <a:xfrm>
            <a:off x="411480" y="1028700"/>
            <a:ext cx="15636240" cy="8435340"/>
          </a:xfrm>
          <a:prstGeom prst="rect">
            <a:avLst/>
          </a:prstGeom>
          <a:noFill/>
          <a:ln/>
        </p:spPr>
        <p:txBody>
          <a:bodyPr wrap="square" rtlCol="0" anchor="t"/>
          <a:lstStyle/>
          <a:p>
            <a:pPr algn="l" indent="0" marL="0">
              <a:spcBef>
                <a:spcPts val="1600"/>
              </a:spcBef>
              <a:spcAft>
                <a:spcPts val="1600"/>
              </a:spcAft>
              <a:buNone/>
            </a:pPr>
            <a:r>
              <a:rPr lang="en-US" sz="2200" b="1" u="sng" dirty="0">
                <a:solidFill>
                  <a:srgbClr val="000000"/>
                </a:solidFill>
              </a:rPr>
              <a:t>Convention et textes de références</a:t>
            </a:r>
            <a:endParaRPr lang="en-US" sz="1200" dirty="0"/>
          </a:p>
          <a:p>
            <a:pPr indent="0" marL="0">
              <a:spcBef>
                <a:spcPts val="1000"/>
              </a:spcBef>
              <a:spcAft>
                <a:spcPts val="1000"/>
              </a:spcAft>
              <a:buNone/>
            </a:pPr>
            <a:r>
              <a:rPr lang="en-US" sz="1600" b="1" u="sng" dirty="0">
                <a:solidFill>
                  <a:srgbClr val="000000"/>
                </a:solidFill>
              </a:rPr>
              <a:t>Conventions collectives</a:t>
            </a:r>
            <a:endParaRPr lang="en-US" sz="1200" dirty="0"/>
          </a:p>
          <a:p>
            <a:pPr marL="342900" indent="-342900">
              <a:buSzPct val="100000"/>
              <a:buChar char="•"/>
            </a:pPr>
            <a:r>
              <a:rPr lang="en-US" sz="1200" dirty="0">
                <a:solidFill>
                  <a:srgbClr val="000000"/>
                </a:solidFill>
              </a:rPr>
              <a:t>Convention collective nationale du commerce de détail alimentaire non spécialisé du 12 janvier 2021 (Avenant n° 138 du 12 janvier 2021) - Étendue par arrêté du 17 décembre 2021 JORF 23 décembre 2021, disponible et consultable sur </a:t>
            </a:r>
            <a:endParaRPr lang="en-US" sz="1200" dirty="0"/>
          </a:p>
          <a:p>
            <a:pPr marL="342900" indent="-342900">
              <a:buSzPct val="100000"/>
              <a:buChar char="•"/>
            </a:pPr>
            <a:r>
              <a:rPr lang="en-US" sz="1200" u="sng" dirty="0">
                <a:solidFill>
                  <a:srgbClr val="000000"/>
                </a:solidFill>
                <a:hlinkClick r:id="rId1" invalidUrl="" action="" tgtFrame="" tooltip="" history="1" highlightClick="0" endSnd="0">
                  <a:extLst>
                    <a:ext uri="{A12FA001-AC4F-418D-AE19-62706E023703}">
                      <ahyp:hlinkClr xmlns:ahyp="http://schemas.microsoft.com/office/drawing/2018/hyperlinkcolor" val="tx"/>
                    </a:ext>
                  </a:extLst>
                </a:hlinkClick>
              </a:rPr>
              <a:t>Legifrance</a:t>
            </a:r>
            <a:pPr indent="0" marL="0">
              <a:buNone/>
            </a:pPr>
            <a:r>
              <a:rPr lang="en-US" sz="1200" dirty="0">
                <a:solidFill>
                  <a:srgbClr val="000000"/>
                </a:solidFill>
              </a:rPr>
              <a:t>.</a:t>
            </a:r>
            <a:endParaRPr lang="en-US" sz="1200" dirty="0"/>
          </a:p>
          <a:p>
            <a:pPr marL="342900" indent="-342900">
              <a:buSzPct val="100000"/>
              <a:buChar char="•"/>
            </a:pPr>
            <a:r>
              <a:rPr lang="en-US" sz="1200" dirty="0">
                <a:solidFill>
                  <a:srgbClr val="000000"/>
                </a:solidFill>
              </a:rPr>
              <a:t>Convention collective nationale du commerce de détail et de gros à prédominance alimentaire du 12 juillet 2001, disponible et consultable sur </a:t>
            </a:r>
            <a:endParaRPr lang="en-US" sz="1200" dirty="0"/>
          </a:p>
          <a:p>
            <a:pPr marL="342900" indent="-342900">
              <a:buSzPct val="100000"/>
              <a:buChar char="•"/>
            </a:pPr>
            <a:r>
              <a:rPr lang="en-US" sz="1200" u="sng" dirty="0">
                <a:solidFill>
                  <a:srgbClr val="000000"/>
                </a:solidFill>
                <a:hlinkClick r:id="rId2" invalidUrl="" action="" tgtFrame="" tooltip="" history="1" highlightClick="0" endSnd="0">
                  <a:extLst>
                    <a:ext uri="{A12FA001-AC4F-418D-AE19-62706E023703}">
                      <ahyp:hlinkClr xmlns:ahyp="http://schemas.microsoft.com/office/drawing/2018/hyperlinkcolor" val="tx"/>
                    </a:ext>
                  </a:extLst>
                </a:hlinkClick>
              </a:rPr>
              <a:t>Legifrance</a:t>
            </a:r>
            <a:pPr indent="0" marL="0">
              <a:spcAft>
                <a:spcPts val="1600"/>
              </a:spcAft>
              <a:buNone/>
            </a:pPr>
            <a:r>
              <a:rPr lang="en-US" sz="1200" dirty="0">
                <a:solidFill>
                  <a:srgbClr val="000000"/>
                </a:solidFill>
              </a:rPr>
              <a:t>.</a:t>
            </a:r>
            <a:endParaRPr lang="en-US" sz="1200" dirty="0"/>
          </a:p>
          <a:p>
            <a:pPr indent="0" marL="0">
              <a:buNone/>
            </a:pPr>
            <a:endParaRPr lang="en-US" sz="1200" dirty="0"/>
          </a:p>
          <a:p>
            <a:pPr algn="l" indent="0" marL="0">
              <a:buNone/>
            </a:pPr>
            <a:endParaRPr lang="en-US" sz="1200" dirty="0"/>
          </a:p>
          <a:p>
            <a:pPr algn="l" indent="0" marL="0">
              <a:buNone/>
            </a:pPr>
            <a:endParaRPr lang="en-US" sz="1200" dirty="0"/>
          </a:p>
          <a:p>
            <a:pPr indent="0" marL="0">
              <a:buNone/>
            </a:pPr>
            <a:r>
              <a:rPr lang="en-US" sz="1000" b="1" dirty="0">
                <a:solidFill>
                  <a:srgbClr val="000000"/>
                </a:solidFill>
              </a:rPr>
              <a:t>Sources</a:t>
            </a:r>
            <a:endParaRPr lang="en-US" sz="1200" dirty="0"/>
          </a:p>
          <a:p>
            <a:pPr marL="342900" indent="-342900">
              <a:buSzPct val="100000"/>
              <a:buChar char="•"/>
            </a:pPr>
            <a:r>
              <a:rPr lang="en-US" sz="800" dirty="0">
                <a:solidFill>
                  <a:srgbClr val="000000"/>
                </a:solidFill>
              </a:rPr>
              <a:t>Legifrance</a:t>
            </a:r>
            <a:endParaRPr lang="en-US" sz="1200" dirty="0"/>
          </a:p>
          <a:p>
            <a:pPr algn="l" indent="0" marL="0">
              <a:buNone/>
            </a:pPr>
            <a:endParaRPr lang="en-US" sz="1200" dirty="0"/>
          </a:p>
          <a:p>
            <a:pPr indent="0" marL="0">
              <a:spcBef>
                <a:spcPts val="1000"/>
              </a:spcBef>
              <a:spcAft>
                <a:spcPts val="1000"/>
              </a:spcAft>
              <a:buNone/>
            </a:pPr>
            <a:r>
              <a:rPr lang="en-US" sz="1600" b="1" u="sng" dirty="0">
                <a:solidFill>
                  <a:srgbClr val="000000"/>
                </a:solidFill>
              </a:rPr>
              <a:t>Lois de référence</a:t>
            </a:r>
            <a:endParaRPr lang="en-US" sz="1200" dirty="0"/>
          </a:p>
          <a:p>
            <a:pPr marL="342900" indent="-342900">
              <a:buSzPct val="100000"/>
              <a:buChar char="•"/>
            </a:pPr>
            <a:r>
              <a:rPr lang="en-US" sz="1200" dirty="0">
                <a:solidFill>
                  <a:srgbClr val="000000"/>
                </a:solidFill>
              </a:rPr>
              <a:t>Déclaration de préparation ou de vente de denrées animales ou d'origine animale: Article R233-4 du code rural et de la pêche maritime et arrêté du 28 juin 1994</a:t>
            </a:r>
            <a:endParaRPr lang="en-US" sz="1200" dirty="0"/>
          </a:p>
          <a:p>
            <a:pPr marL="342900" indent="-342900">
              <a:buSzPct val="100000"/>
              <a:buChar char="•"/>
            </a:pPr>
            <a:r>
              <a:rPr lang="en-US" sz="1200" dirty="0">
                <a:solidFill>
                  <a:srgbClr val="000000"/>
                </a:solidFill>
              </a:rPr>
              <a:t>Réglement de la Commission Européenne du 28 janvier 2002 établissant les principes généraux et les prescriptions générales de la législation alimentaire</a:t>
            </a:r>
            <a:endParaRPr lang="en-US" sz="1200" dirty="0"/>
          </a:p>
          <a:p>
            <a:pPr marL="342900" indent="-342900">
              <a:buSzPct val="100000"/>
              <a:buChar char="•"/>
            </a:pPr>
            <a:r>
              <a:rPr lang="en-US" sz="1200" dirty="0">
                <a:solidFill>
                  <a:srgbClr val="000000"/>
                </a:solidFill>
              </a:rPr>
              <a:t>Réglement CE du 29 avril 2004 relatif à l'hygiène des denrées alimentaires</a:t>
            </a:r>
            <a:endParaRPr lang="en-US" sz="1200" dirty="0"/>
          </a:p>
          <a:p>
            <a:pPr marL="342900" indent="-342900">
              <a:spcAft>
                <a:spcPts val="1600"/>
              </a:spcAft>
              <a:buSzPct val="100000"/>
              <a:buChar char="•"/>
            </a:pPr>
            <a:endParaRPr lang="en-US" sz="1200" dirty="0"/>
          </a:p>
          <a:p>
            <a:pPr indent="0" marL="0">
              <a:buNone/>
            </a:pPr>
            <a:r>
              <a:rPr lang="en-US" sz="1200" dirty="0">
                <a:solidFill>
                  <a:srgbClr val="000000"/>
                </a:solidFill>
              </a:rPr>
              <a:t>Note de service DGAL/SSDA/2019-728 du 22 octobre 2019 sur la procédure d’agrément des établissements au titre du règlement CE n°853/2004</a:t>
            </a:r>
            <a:endParaRPr lang="en-US" sz="1200" dirty="0"/>
          </a:p>
          <a:p>
            <a:pPr indent="0" marL="0">
              <a:buNone/>
            </a:pPr>
            <a:endParaRPr lang="en-US" sz="1200" dirty="0"/>
          </a:p>
          <a:p>
            <a:pPr marL="342900" indent="-342900">
              <a:buSzPct val="100000"/>
              <a:buChar char="•"/>
            </a:pPr>
            <a:r>
              <a:rPr lang="en-US" sz="1200" dirty="0">
                <a:solidFill>
                  <a:srgbClr val="000000"/>
                </a:solidFill>
              </a:rPr>
              <a:t>Sollicitation d'un agrément sanitaire en cas de vente de denrées à des intermédiaires ou obtention d'une dérogation</a:t>
            </a:r>
            <a:endParaRPr lang="en-US" sz="1200" dirty="0"/>
          </a:p>
          <a:p>
            <a:pPr marL="342900" indent="-342900">
              <a:buSzPct val="100000"/>
              <a:buChar char="•"/>
            </a:pPr>
            <a:r>
              <a:rPr lang="en-US" sz="1200" dirty="0">
                <a:solidFill>
                  <a:srgbClr val="000000"/>
                </a:solidFill>
              </a:rPr>
              <a:t>Respect des normes de sécurité et d'accessibilité:les obligations relatives aux ERP - établissements recevant du public - doivent être respectées en termes de sécurité incendie et d'accessibilité</a:t>
            </a:r>
            <a:endParaRPr lang="en-US" sz="1200" dirty="0"/>
          </a:p>
          <a:p>
            <a:pPr marL="342900" indent="-342900">
              <a:buSzPct val="100000"/>
              <a:buChar char="•"/>
            </a:pPr>
            <a:r>
              <a:rPr lang="en-US" sz="1200" dirty="0">
                <a:solidFill>
                  <a:srgbClr val="000000"/>
                </a:solidFill>
              </a:rPr>
              <a:t>Respect des normes sanitaires: "paquet Hygiène" et règlement sanitaire départemental</a:t>
            </a:r>
            <a:endParaRPr lang="en-US" sz="1200" dirty="0"/>
          </a:p>
          <a:p>
            <a:pPr marL="342900" indent="-342900">
              <a:buSzPct val="100000"/>
              <a:buChar char="•"/>
            </a:pPr>
            <a:r>
              <a:rPr lang="en-US" sz="1200" dirty="0">
                <a:solidFill>
                  <a:srgbClr val="000000"/>
                </a:solidFill>
              </a:rPr>
              <a:t>Installations techniques: Isolation permettant de respecter les règles relatives à la tranquillité du voisinage</a:t>
            </a:r>
            <a:endParaRPr lang="en-US" sz="1200" dirty="0"/>
          </a:p>
          <a:p>
            <a:pPr marL="342900" indent="-342900">
              <a:buSzPct val="100000"/>
              <a:buChar char="•"/>
            </a:pPr>
            <a:r>
              <a:rPr lang="en-US" sz="1200" dirty="0">
                <a:solidFill>
                  <a:srgbClr val="000000"/>
                </a:solidFill>
              </a:rPr>
              <a:t>Obligation d'affichage des prix et de la présence d'allergènes</a:t>
            </a:r>
            <a:endParaRPr lang="en-US" sz="1200" dirty="0"/>
          </a:p>
          <a:p>
            <a:pPr marL="342900" indent="-342900">
              <a:buSzPct val="100000"/>
              <a:buChar char="•"/>
            </a:pPr>
            <a:r>
              <a:rPr lang="en-US" sz="1200" dirty="0">
                <a:solidFill>
                  <a:srgbClr val="000000"/>
                </a:solidFill>
              </a:rPr>
              <a:t>Contrôle des appareils de pesage</a:t>
            </a:r>
            <a:endParaRPr lang="en-US" sz="1200" dirty="0"/>
          </a:p>
          <a:p>
            <a:pPr marL="342900" indent="-342900">
              <a:buSzPct val="100000"/>
              <a:buChar char="•"/>
            </a:pPr>
            <a:r>
              <a:rPr lang="en-US" sz="1200" dirty="0">
                <a:solidFill>
                  <a:srgbClr val="000000"/>
                </a:solidFill>
              </a:rPr>
              <a:t>Licence pour vendre de l'alcool</a:t>
            </a:r>
            <a:endParaRPr lang="en-US" sz="1200" dirty="0"/>
          </a:p>
          <a:p>
            <a:pPr algn="l" indent="0" marL="0">
              <a:buNone/>
            </a:pPr>
            <a:endParaRPr lang="en-US" sz="1200" dirty="0"/>
          </a:p>
          <a:p>
            <a:pPr algn="l" indent="0" marL="0">
              <a:buNone/>
            </a:pPr>
            <a:endParaRPr lang="en-US" sz="1200" dirty="0"/>
          </a:p>
          <a:p>
            <a:pPr indent="0" marL="0">
              <a:buNone/>
            </a:pPr>
            <a:r>
              <a:rPr lang="en-US" sz="1000" b="1" dirty="0">
                <a:solidFill>
                  <a:srgbClr val="000000"/>
                </a:solidFill>
              </a:rPr>
              <a:t>Sources</a:t>
            </a:r>
            <a:endParaRPr lang="en-US" sz="1200" dirty="0"/>
          </a:p>
          <a:p>
            <a:pPr marL="342900" indent="-342900">
              <a:buSzPct val="100000"/>
              <a:buChar char="•"/>
            </a:pPr>
            <a:r>
              <a:rPr lang="en-US" sz="800" dirty="0">
                <a:solidFill>
                  <a:srgbClr val="000000"/>
                </a:solidFill>
              </a:rPr>
              <a:t>https://bpifrance-creation.fr/</a:t>
            </a:r>
            <a:endParaRPr lang="en-US" sz="1200" dirty="0"/>
          </a:p>
          <a:p>
            <a:pPr marL="342900" indent="-342900">
              <a:buSzPct val="100000"/>
              <a:buChar char="•"/>
            </a:pPr>
            <a:r>
              <a:rPr lang="en-US" sz="800" dirty="0">
                <a:solidFill>
                  <a:srgbClr val="000000"/>
                </a:solidFill>
              </a:rPr>
              <a:t>Legifrance</a:t>
            </a:r>
            <a:endParaRPr lang="en-US" sz="1200" dirty="0"/>
          </a:p>
          <a:p>
            <a:pPr marL="342900" indent="-342900">
              <a:buSzPct val="100000"/>
              <a:buChar char="•"/>
            </a:pPr>
            <a:r>
              <a:rPr lang="en-US" sz="800" dirty="0">
                <a:solidFill>
                  <a:srgbClr val="000000"/>
                </a:solidFill>
              </a:rPr>
              <a:t>CDCF: "Environnement réglementaire du commerce"</a:t>
            </a:r>
            <a:endParaRPr lang="en-US" sz="12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Tendances de marché</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TENDANCES DE MARCHÉ</a:t>
            </a:r>
            <a:endParaRPr lang="en-US" sz="3200" dirty="0"/>
          </a:p>
        </p:txBody>
      </p:sp>
      <p:pic>
        <p:nvPicPr>
          <p:cNvPr id="3" name="Image 0" descr="https://mymarketmetrics.atometrics.com/assets/Caracteristiques_principales_sector_17-Cb_NBy9e.png">    </p:cNvPr>
          <p:cNvPicPr>
            <a:picLocks noChangeAspect="1"/>
          </p:cNvPicPr>
          <p:nvPr/>
        </p:nvPicPr>
        <p:blipFill>
          <a:blip r:embed="rId1"/>
          <a:stretch>
            <a:fillRect/>
          </a:stretch>
        </p:blipFill>
        <p:spPr>
          <a:xfrm>
            <a:off x="3705225" y="1822132"/>
            <a:ext cx="9048750" cy="6848475"/>
          </a:xfrm>
          <a:prstGeom prst="rect">
            <a:avLst/>
          </a:prstGeom>
        </p:spPr>
      </p:pic>
      <p:sp>
        <p:nvSpPr>
          <p:cNvPr id="4"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indent="0" marL="0">
              <a:buNone/>
            </a:pPr>
            <a:endParaRPr lang="en-US" sz="1000" dirty="0"/>
          </a:p>
          <a:p>
            <a:pPr marL="342900" indent="-342900">
              <a:buSzPct val="100000"/>
              <a:buChar char="•"/>
            </a:pPr>
            <a:r>
              <a:rPr lang="en-US" sz="800" dirty="0">
                <a:solidFill>
                  <a:srgbClr val="000000"/>
                </a:solidFill>
              </a:rPr>
              <a:t>Entretiens avec des professionnels</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CONJONCTURE DU SECTEUR</a:t>
            </a:r>
            <a:endParaRPr lang="en-US" sz="3200" dirty="0"/>
          </a:p>
        </p:txBody>
      </p:sp>
      <p:sp>
        <p:nvSpPr>
          <p:cNvPr id="3"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Données InfoGreffe non confidentialisées, à partir de 2015</a:t>
            </a:r>
            <a:endParaRPr lang="en-US" sz="1000" dirty="0"/>
          </a:p>
          <a:p>
            <a:pPr marL="342900" indent="-342900">
              <a:buSzPct val="100000"/>
              <a:buChar char="•"/>
            </a:pPr>
            <a:r>
              <a:rPr lang="en-US" sz="800" dirty="0">
                <a:solidFill>
                  <a:srgbClr val="000000"/>
                </a:solidFill>
              </a:rPr>
              <a:t>Données atometrics</a:t>
            </a:r>
            <a:endParaRPr lang="en-US" sz="1000" dirty="0"/>
          </a:p>
        </p:txBody>
      </p:sp>
      <p:pic>
        <p:nvPicPr>
          <p:cNvPr id="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427946" y="1783080"/>
            <a:ext cx="11603307" cy="6926580"/>
          </a:xfrm>
          <a:prstGeom prst="rect">
            <a:avLst/>
          </a:prstGeom>
        </p:spPr>
      </p:pic>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CONJONCTURE GLOBALE DES MÉTIERS DE PROXIMITÉ</a:t>
            </a:r>
            <a:endParaRPr lang="en-US" sz="3200" dirty="0"/>
          </a:p>
        </p:txBody>
      </p:sp>
      <p:pic>
        <p:nvPicPr>
          <p:cNvPr id="3" name="Image 0" descr="preencoded.png">    </p:cNvPr>
          <p:cNvPicPr>
            <a:picLocks noChangeAspect="1"/>
          </p:cNvPicPr>
          <p:nvPr/>
        </p:nvPicPr>
        <p:blipFill>
          <a:blip r:embed="rId1"/>
          <a:stretch>
            <a:fillRect/>
          </a:stretch>
        </p:blipFill>
        <p:spPr>
          <a:xfrm>
            <a:off x="1129620" y="1131570"/>
            <a:ext cx="3775800" cy="4011930"/>
          </a:xfrm>
          <a:prstGeom prst="rect">
            <a:avLst/>
          </a:prstGeom>
        </p:spPr>
      </p:pic>
      <p:pic>
        <p:nvPicPr>
          <p:cNvPr id="4" name="Image 1" descr="preencoded.png">    </p:cNvPr>
          <p:cNvPicPr>
            <a:picLocks noChangeAspect="1"/>
          </p:cNvPicPr>
          <p:nvPr/>
        </p:nvPicPr>
        <p:blipFill>
          <a:blip r:embed="rId2"/>
          <a:stretch>
            <a:fillRect/>
          </a:stretch>
        </p:blipFill>
        <p:spPr>
          <a:xfrm>
            <a:off x="6341700" y="1131570"/>
            <a:ext cx="3775800" cy="4011930"/>
          </a:xfrm>
          <a:prstGeom prst="rect">
            <a:avLst/>
          </a:prstGeom>
        </p:spPr>
      </p:pic>
      <p:pic>
        <p:nvPicPr>
          <p:cNvPr id="5" name="Image 2" descr="preencoded.png">    </p:cNvPr>
          <p:cNvPicPr>
            <a:picLocks noChangeAspect="1"/>
          </p:cNvPicPr>
          <p:nvPr/>
        </p:nvPicPr>
        <p:blipFill>
          <a:blip r:embed="rId3"/>
          <a:stretch>
            <a:fillRect/>
          </a:stretch>
        </p:blipFill>
        <p:spPr>
          <a:xfrm>
            <a:off x="11553780" y="1131570"/>
            <a:ext cx="3775800" cy="4011930"/>
          </a:xfrm>
          <a:prstGeom prst="rect">
            <a:avLst/>
          </a:prstGeom>
        </p:spPr>
      </p:pic>
      <p:pic>
        <p:nvPicPr>
          <p:cNvPr id="6" name="Image 3" descr="preencoded.png">    </p:cNvPr>
          <p:cNvPicPr>
            <a:picLocks noChangeAspect="1"/>
          </p:cNvPicPr>
          <p:nvPr/>
        </p:nvPicPr>
        <p:blipFill>
          <a:blip r:embed="rId4"/>
          <a:stretch>
            <a:fillRect/>
          </a:stretch>
        </p:blipFill>
        <p:spPr>
          <a:xfrm>
            <a:off x="1129620" y="5349240"/>
            <a:ext cx="3775800" cy="4011930"/>
          </a:xfrm>
          <a:prstGeom prst="rect">
            <a:avLst/>
          </a:prstGeom>
        </p:spPr>
      </p:pic>
      <p:pic>
        <p:nvPicPr>
          <p:cNvPr id="7" name="Image 4" descr="preencoded.png">    </p:cNvPr>
          <p:cNvPicPr>
            <a:picLocks noChangeAspect="1"/>
          </p:cNvPicPr>
          <p:nvPr/>
        </p:nvPicPr>
        <p:blipFill>
          <a:blip r:embed="rId5"/>
          <a:stretch>
            <a:fillRect/>
          </a:stretch>
        </p:blipFill>
        <p:spPr>
          <a:xfrm>
            <a:off x="6341700" y="5349240"/>
            <a:ext cx="3775800" cy="4011930"/>
          </a:xfrm>
          <a:prstGeom prst="rect">
            <a:avLst/>
          </a:prstGeom>
        </p:spPr>
      </p:pic>
      <p:pic>
        <p:nvPicPr>
          <p:cNvPr id="8" name="Image 5" descr="preencoded.png">    </p:cNvPr>
          <p:cNvPicPr>
            <a:picLocks noChangeAspect="1"/>
          </p:cNvPicPr>
          <p:nvPr/>
        </p:nvPicPr>
        <p:blipFill>
          <a:blip r:embed="rId6"/>
          <a:stretch>
            <a:fillRect/>
          </a:stretch>
        </p:blipFill>
        <p:spPr>
          <a:xfrm>
            <a:off x="11553780" y="5349240"/>
            <a:ext cx="3775800" cy="4011930"/>
          </a:xfrm>
          <a:prstGeom prst="rect">
            <a:avLst/>
          </a:prstGeom>
        </p:spPr>
      </p:pic>
      <p:sp>
        <p:nvSpPr>
          <p:cNvPr id="9" name="Text 1"/>
          <p:cNvSpPr/>
          <p:nvPr/>
        </p:nvSpPr>
        <p:spPr>
          <a:xfrm>
            <a:off x="12138660" y="9112568"/>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1000" dirty="0"/>
          </a:p>
          <a:p>
            <a:pPr marL="342900" indent="-342900">
              <a:buSzPct val="100000"/>
              <a:buChar char="•"/>
            </a:pPr>
            <a:r>
              <a:rPr lang="en-US" sz="800" dirty="0">
                <a:solidFill>
                  <a:srgbClr val="000000"/>
                </a:solidFill>
              </a:rPr>
              <a:t>Données atometrics</a:t>
            </a:r>
            <a:endParaRPr lang="en-US" sz="10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STRUCTURE DU MARCHÉ 1/3</a:t>
            </a:r>
            <a:endParaRPr lang="en-US" sz="3200" dirty="0"/>
          </a:p>
        </p:txBody>
      </p:sp>
      <p:sp>
        <p:nvSpPr>
          <p:cNvPr id="3" name="Text 1"/>
          <p:cNvSpPr/>
          <p:nvPr/>
        </p:nvSpPr>
        <p:spPr>
          <a:xfrm>
            <a:off x="411480" y="1028700"/>
            <a:ext cx="15636240" cy="4217670"/>
          </a:xfrm>
          <a:prstGeom prst="rect">
            <a:avLst/>
          </a:prstGeom>
          <a:noFill/>
          <a:ln/>
        </p:spPr>
        <p:txBody>
          <a:bodyPr wrap="square" rtlCol="0" anchor="t"/>
          <a:lstStyle/>
          <a:p>
            <a:pPr indent="0" marL="0">
              <a:spcBef>
                <a:spcPts val="1000"/>
              </a:spcBef>
              <a:spcAft>
                <a:spcPts val="1000"/>
              </a:spcAft>
              <a:buNone/>
            </a:pPr>
            <a:r>
              <a:rPr lang="en-US" sz="1600" b="1" u="sng" dirty="0">
                <a:solidFill>
                  <a:srgbClr val="000000"/>
                </a:solidFill>
              </a:rPr>
              <a:t>Le marché et les concurrents</a:t>
            </a:r>
            <a:endParaRPr lang="en-US" sz="1200" dirty="0"/>
          </a:p>
          <a:p>
            <a:pPr indent="0" marL="0">
              <a:buNone/>
            </a:pPr>
            <a:r>
              <a:rPr lang="en-US" sz="800" dirty="0">
                <a:solidFill>
                  <a:srgbClr val="000000"/>
                </a:solidFill>
              </a:rPr>
              <a:t>Le commerce de proximité emploie 1,1 million de personnes au sein de 700 000 entreprises. Il se caractérise par sa diversité : 68% de ces commerces n’ont aucun salarié et 12% en comptent plus de trois. Leur chiffre d’affaires moyen s’élève à 223 000 euros.</a:t>
            </a:r>
            <a:endParaRPr lang="en-US" sz="1200" dirty="0"/>
          </a:p>
          <a:p>
            <a:pPr marL="342900" indent="-342900">
              <a:buSzPct val="100000"/>
              <a:buChar char="•"/>
            </a:pPr>
            <a:r>
              <a:rPr lang="en-US" sz="800" dirty="0">
                <a:solidFill>
                  <a:srgbClr val="000000"/>
                </a:solidFill>
              </a:rPr>
              <a:t>Les épiceries et les supérettes s'adressent essentiellement aux particuliers.</a:t>
            </a:r>
            <a:endParaRPr lang="en-US" sz="1200" dirty="0"/>
          </a:p>
          <a:p>
            <a:pPr marL="342900" indent="-342900">
              <a:spcAft>
                <a:spcPts val="1600"/>
              </a:spcAft>
              <a:buSzPct val="100000"/>
              <a:buChar char="•"/>
            </a:pPr>
            <a:r>
              <a:rPr lang="en-US" sz="800" dirty="0">
                <a:solidFill>
                  <a:srgbClr val="000000"/>
                </a:solidFill>
              </a:rPr>
              <a:t>Le panier moyen varie de 8 € à 13 € pour un commerce d’alimentation générale de moins de 120 m2, il augmente ensuite avec la taille des magasins (supérettes...).</a:t>
            </a:r>
            <a:endParaRPr lang="en-US" sz="1200" dirty="0"/>
          </a:p>
          <a:p>
            <a:pPr indent="0" marL="0">
              <a:buNone/>
            </a:pPr>
            <a:endParaRPr lang="en-US" sz="1200" dirty="0"/>
          </a:p>
          <a:p>
            <a:pPr indent="0" marL="0">
              <a:buNone/>
            </a:pPr>
            <a:endParaRPr lang="en-US" sz="1200" dirty="0"/>
          </a:p>
          <a:p>
            <a:pPr indent="0" marL="0">
              <a:buNone/>
            </a:pPr>
            <a:r>
              <a:rPr lang="en-US" sz="800" dirty="0">
                <a:solidFill>
                  <a:srgbClr val="000000"/>
                </a:solidFill>
              </a:rPr>
              <a:t>Les principaux critères de choix pour la clientèle sont:</a:t>
            </a:r>
            <a:endParaRPr lang="en-US" sz="1200" dirty="0"/>
          </a:p>
          <a:p>
            <a:pPr indent="0" marL="0">
              <a:buNone/>
            </a:pPr>
            <a:r>
              <a:rPr lang="en-US" sz="800" dirty="0">
                <a:solidFill>
                  <a:srgbClr val="000000"/>
                </a:solidFill>
              </a:rPr>
              <a:t>1. Qualité des produits (fraicheur)</a:t>
            </a:r>
            <a:endParaRPr lang="en-US" sz="1200" dirty="0"/>
          </a:p>
          <a:p>
            <a:pPr indent="0" marL="0">
              <a:buNone/>
            </a:pPr>
            <a:r>
              <a:rPr lang="en-US" sz="800" dirty="0">
                <a:solidFill>
                  <a:srgbClr val="000000"/>
                </a:solidFill>
              </a:rPr>
              <a:t>2. Proximité du magasin</a:t>
            </a:r>
            <a:endParaRPr lang="en-US" sz="1200" dirty="0"/>
          </a:p>
          <a:p>
            <a:pPr indent="0" marL="0">
              <a:buNone/>
            </a:pPr>
            <a:r>
              <a:rPr lang="en-US" sz="800" dirty="0">
                <a:solidFill>
                  <a:srgbClr val="000000"/>
                </a:solidFill>
              </a:rPr>
              <a:t>3. Accueil du personnel (sympathie, conseil…)</a:t>
            </a:r>
            <a:endParaRPr lang="en-US" sz="1200" dirty="0"/>
          </a:p>
          <a:p>
            <a:pPr indent="0" marL="0">
              <a:buNone/>
            </a:pPr>
            <a:r>
              <a:rPr lang="en-US" sz="800" dirty="0">
                <a:solidFill>
                  <a:srgbClr val="000000"/>
                </a:solidFill>
              </a:rPr>
              <a:t>4. Possibilité de faire rapidement ses courses</a:t>
            </a:r>
            <a:endParaRPr lang="en-US" sz="1200" dirty="0"/>
          </a:p>
          <a:p>
            <a:pPr indent="0" marL="0">
              <a:buNone/>
            </a:pPr>
            <a:r>
              <a:rPr lang="en-US" sz="800" dirty="0">
                <a:solidFill>
                  <a:srgbClr val="000000"/>
                </a:solidFill>
              </a:rPr>
              <a:t>5. Confort du magasin (propreté, espace disponible)</a:t>
            </a:r>
            <a:endParaRPr lang="en-US" sz="1200" dirty="0"/>
          </a:p>
          <a:p>
            <a:pPr indent="0" marL="0">
              <a:buNone/>
            </a:pPr>
            <a:r>
              <a:rPr lang="en-US" sz="800" dirty="0">
                <a:solidFill>
                  <a:srgbClr val="000000"/>
                </a:solidFill>
              </a:rPr>
              <a:t>6. Choix des produits (marque, variété, produits régionaux)</a:t>
            </a:r>
            <a:endParaRPr lang="en-US" sz="1200" dirty="0"/>
          </a:p>
          <a:p>
            <a:pPr indent="0" marL="0">
              <a:buNone/>
            </a:pPr>
            <a:r>
              <a:rPr lang="en-US" sz="800" dirty="0">
                <a:solidFill>
                  <a:srgbClr val="000000"/>
                </a:solidFill>
              </a:rPr>
              <a:t>7. Prix des produits</a:t>
            </a:r>
            <a:endParaRPr lang="en-US" sz="12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STRUCTURE DU MARCHÉ 2/3</a:t>
            </a:r>
            <a:endParaRPr lang="en-US" sz="3200" dirty="0"/>
          </a:p>
        </p:txBody>
      </p:sp>
      <p:graphicFrame>
        <p:nvGraphicFramePr>
          <p:cNvPr id="67" name="Table 0"/>
          <p:cNvGraphicFramePr>
            <a:graphicFrameLocks noGrp="1"/>
          </p:cNvGraphicFramePr>
          <p:nvPr>
            <p:extLst>
              <p:ext uri="{D42A27DB-BD31-4B8C-83A1-F6EECF244321}">
                <p14:modId xmlns:p14="http://schemas.microsoft.com/office/powerpoint/2010/main" val="1579011935"/>
              </p:ext>
            </p:extLst>
          </p:nvPr>
        </p:nvGraphicFramePr>
        <p:xfrm>
          <a:off x="576072" y="1783080"/>
          <a:ext cx="7818120" cy="914400"/>
        </p:xfrm>
        <a:graphic>
          <a:graphicData uri="http://schemas.openxmlformats.org/drawingml/2006/table">
            <a:tbl>
              <a:tblPr/>
              <a:tblGrid>
                <a:gridCol w="5472684"/>
                <a:gridCol w="2345436"/>
              </a:tblGrid>
              <a:tr h="0">
                <a:tc>
                  <a:txBody>
                    <a:bodyPr/>
                    <a:lstStyle/>
                    <a:p>
                      <a:pPr algn="ctr" indent="0" marL="0">
                        <a:buNone/>
                      </a:pPr>
                      <a:r>
                        <a:rPr lang="en-US" sz="1200" b="1" dirty="0">
                          <a:solidFill>
                            <a:srgbClr val="FFFFFF"/>
                          </a:solidFill>
                        </a:rPr>
                        <a:t>Principaux acteurs (commerces alimentaires)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CA HT (M€) 2023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200" dirty="0">
                          <a:solidFill>
                            <a:srgbClr val="000000"/>
                          </a:solidFill>
                        </a:rPr>
                        <a:t>Casino </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c>
                  <a:txBody>
                    <a:bodyPr/>
                    <a:lstStyle/>
                    <a:p>
                      <a:pPr algn="ctr" indent="0" marL="0">
                        <a:buNone/>
                      </a:pPr>
                      <a:r>
                        <a:rPr lang="en-US" sz="1200" dirty="0">
                          <a:solidFill>
                            <a:srgbClr val="000000"/>
                          </a:solidFill>
                        </a:rPr>
                        <a:t>9 000</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r>
              <a:tr h="0">
                <a:tc>
                  <a:txBody>
                    <a:bodyPr/>
                    <a:lstStyle/>
                    <a:p>
                      <a:pPr algn="ctr" indent="0" marL="0">
                        <a:buNone/>
                      </a:pPr>
                      <a:r>
                        <a:rPr lang="en-US" sz="1200" dirty="0">
                          <a:solidFill>
                            <a:srgbClr val="000000"/>
                          </a:solidFill>
                        </a:rPr>
                        <a:t>Carrefour Proximité France</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dirty="0">
                          <a:solidFill>
                            <a:srgbClr val="000000"/>
                          </a:solidFill>
                        </a:rPr>
                        <a:t>923</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tcPr>
                </a:tc>
              </a:tr>
              <a:tr h="0">
                <a:tc>
                  <a:txBody>
                    <a:bodyPr/>
                    <a:lstStyle/>
                    <a:p>
                      <a:pPr algn="ctr" indent="0" marL="0">
                        <a:buNone/>
                      </a:pPr>
                      <a:r>
                        <a:rPr lang="en-US" sz="1200" dirty="0">
                          <a:solidFill>
                            <a:srgbClr val="000000"/>
                          </a:solidFill>
                        </a:rPr>
                        <a:t>Coop Atlantique</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c>
                  <a:txBody>
                    <a:bodyPr/>
                    <a:lstStyle/>
                    <a:p>
                      <a:pPr algn="ctr" indent="0" marL="0">
                        <a:buNone/>
                      </a:pPr>
                      <a:r>
                        <a:rPr lang="en-US" sz="1200" dirty="0">
                          <a:solidFill>
                            <a:srgbClr val="000000"/>
                          </a:solidFill>
                        </a:rPr>
                        <a:t>950 (2022)</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r>
              <a:tr h="0">
                <a:tc>
                  <a:txBody>
                    <a:bodyPr/>
                    <a:lstStyle/>
                    <a:p>
                      <a:pPr algn="ctr" indent="0" marL="0">
                        <a:buNone/>
                      </a:pPr>
                      <a:r>
                        <a:rPr lang="en-US" sz="1200" b="1" dirty="0">
                          <a:solidFill>
                            <a:srgbClr val="FFFFFF"/>
                          </a:solidFill>
                        </a:rPr>
                        <a:t>Principaux acteurs (supérettes)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CA HT (M€) 2023</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ctr" indent="0" marL="0">
                        <a:buNone/>
                      </a:pPr>
                      <a:r>
                        <a:rPr lang="en-US" sz="1200" dirty="0">
                          <a:solidFill>
                            <a:srgbClr val="000000"/>
                          </a:solidFill>
                        </a:rPr>
                        <a:t>Commercant Alimentaire De Proximite Sud Exploitation Par Abrevia</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c>
                  <a:txBody>
                    <a:bodyPr/>
                    <a:lstStyle/>
                    <a:p>
                      <a:pPr algn="ctr" indent="0" marL="0">
                        <a:buNone/>
                      </a:pPr>
                      <a:r>
                        <a:rPr lang="en-US" sz="1200" dirty="0">
                          <a:solidFill>
                            <a:srgbClr val="000000"/>
                          </a:solidFill>
                        </a:rPr>
                        <a:t>83,1 (2022)</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r>
              <a:tr h="0">
                <a:tc>
                  <a:txBody>
                    <a:bodyPr/>
                    <a:lstStyle/>
                    <a:p>
                      <a:pPr algn="ctr" indent="0" marL="0">
                        <a:buNone/>
                      </a:pPr>
                      <a:r>
                        <a:rPr lang="en-US" sz="1200" dirty="0">
                          <a:solidFill>
                            <a:srgbClr val="000000"/>
                          </a:solidFill>
                        </a:rPr>
                        <a:t>Bremodis</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tcPr>
                </a:tc>
                <a:tc>
                  <a:txBody>
                    <a:bodyPr/>
                    <a:lstStyle/>
                    <a:p>
                      <a:pPr algn="ctr" indent="0" marL="0">
                        <a:buNone/>
                      </a:pPr>
                      <a:r>
                        <a:rPr lang="en-US" sz="1200" dirty="0">
                          <a:solidFill>
                            <a:srgbClr val="000000"/>
                          </a:solidFill>
                        </a:rPr>
                        <a:t>29 (2016)</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tcPr>
                </a:tc>
              </a:tr>
              <a:tr h="0">
                <a:tc>
                  <a:txBody>
                    <a:bodyPr/>
                    <a:lstStyle/>
                    <a:p>
                      <a:pPr algn="ctr" indent="0" marL="0">
                        <a:buNone/>
                      </a:pPr>
                      <a:r>
                        <a:rPr lang="en-US" sz="1200" dirty="0">
                          <a:solidFill>
                            <a:srgbClr val="000000"/>
                          </a:solidFill>
                        </a:rPr>
                        <a:t>Yan Sàrl</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c>
                  <a:txBody>
                    <a:bodyPr/>
                    <a:lstStyle/>
                    <a:p>
                      <a:pPr algn="ctr" indent="0" marL="0">
                        <a:buNone/>
                      </a:pPr>
                      <a:r>
                        <a:rPr lang="en-US" sz="1200" dirty="0">
                          <a:solidFill>
                            <a:srgbClr val="000000"/>
                          </a:solidFill>
                        </a:rPr>
                        <a:t>13</a:t>
                      </a:r>
                      <a:endParaRPr lang="en-US" sz="1200" dirty="0"/>
                    </a:p>
                  </a:txBody>
                  <a:tcPr marL="45720" marR="45720" marT="45720" marB="45720" anchor="ctr">
                    <a:lnL w="0" cap="flat" cmpd="sng" algn="ctr">
                      <a:noFill/>
                    </a:lnL>
                    <a:lnR w="0" cap="flat" cmpd="sng" algn="ctr">
                      <a:noFill/>
                    </a:lnR>
                    <a:lnT w="0" cap="flat" cmpd="sng" algn="ctr">
                      <a:noFill/>
                    </a:lnT>
                    <a:lnB w="0" cap="flat" cmpd="sng" algn="ctr">
                      <a:noFill/>
                    </a:lnB>
                    <a:solidFill>
                      <a:srgbClr val="F2F2F2"/>
                    </a:solidFill>
                  </a:tcPr>
                </a:tc>
              </a:tr>
            </a:tbl>
          </a:graphicData>
        </a:graphic>
      </p:graphicFrame>
      <p:sp>
        <p:nvSpPr>
          <p:cNvPr id="4" name="Text 1"/>
          <p:cNvSpPr/>
          <p:nvPr/>
        </p:nvSpPr>
        <p:spPr>
          <a:xfrm>
            <a:off x="411480" y="8058150"/>
            <a:ext cx="7818120" cy="1405890"/>
          </a:xfrm>
          <a:prstGeom prst="rect">
            <a:avLst/>
          </a:prstGeom>
          <a:noFill/>
          <a:ln/>
        </p:spPr>
        <p:txBody>
          <a:bodyPr wrap="square" rtlCol="0" anchor="ctr"/>
          <a:lstStyle/>
          <a:p>
            <a:pPr indent="0" marL="0">
              <a:buNone/>
            </a:pPr>
            <a:r>
              <a:rPr lang="en-US" sz="1000" b="1" u="sng" dirty="0">
                <a:solidFill>
                  <a:srgbClr val="000000"/>
                </a:solidFill>
              </a:rPr>
              <a:t>Sources</a:t>
            </a:r>
            <a:endParaRPr lang="en-US" sz="800" dirty="0"/>
          </a:p>
          <a:p>
            <a:pPr indent="0" marL="0">
              <a:buNone/>
            </a:pPr>
            <a:endParaRPr lang="en-US" sz="800" dirty="0"/>
          </a:p>
          <a:p>
            <a:pPr marL="342900" indent="-342900">
              <a:buSzPct val="100000"/>
              <a:buChar char="•"/>
            </a:pPr>
            <a:r>
              <a:rPr lang="en-US" sz="800" dirty="0">
                <a:solidFill>
                  <a:srgbClr val="000000"/>
                </a:solidFill>
              </a:rPr>
              <a:t>Entretiens avec des professionnels</a:t>
            </a:r>
            <a:endParaRPr lang="en-US" sz="800" dirty="0"/>
          </a:p>
        </p:txBody>
      </p:sp>
      <p:sp>
        <p:nvSpPr>
          <p:cNvPr id="5" name="Text 2"/>
          <p:cNvSpPr/>
          <p:nvPr/>
        </p:nvSpPr>
        <p:spPr>
          <a:xfrm>
            <a:off x="12138660" y="8761095"/>
            <a:ext cx="3909060" cy="1405890"/>
          </a:xfrm>
          <a:prstGeom prst="rect">
            <a:avLst/>
          </a:prstGeom>
          <a:noFill/>
          <a:ln/>
        </p:spPr>
        <p:txBody>
          <a:bodyPr wrap="square" rtlCol="0" anchor="ctr"/>
          <a:lstStyle/>
          <a:p>
            <a:pPr indent="0" marL="0">
              <a:buNone/>
            </a:pPr>
            <a:r>
              <a:rPr lang="en-US" sz="1000" b="1" u="sng" dirty="0">
                <a:solidFill>
                  <a:srgbClr val="000000"/>
                </a:solidFill>
              </a:rPr>
              <a:t>Sources</a:t>
            </a:r>
            <a:endParaRPr lang="en-US" sz="800" dirty="0"/>
          </a:p>
          <a:p>
            <a:pPr marL="342900" indent="-342900">
              <a:buSzPct val="100000"/>
              <a:buChar char="•"/>
            </a:pPr>
            <a:r>
              <a:rPr lang="en-US" sz="800" dirty="0">
                <a:solidFill>
                  <a:srgbClr val="000000"/>
                </a:solidFill>
              </a:rPr>
              <a:t>Données SIRENE (Système national d’identification et du répertoire des entreprises), à partir de 2015</a:t>
            </a:r>
            <a:endParaRPr lang="en-US" sz="800" dirty="0"/>
          </a:p>
        </p:txBody>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394192" y="1591056"/>
            <a:ext cx="7488936" cy="4370513"/>
          </a:xfrm>
          <a:prstGeom prst="rect">
            <a:avLst/>
          </a:prstGeom>
        </p:spPr>
      </p:pic>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STRUCTURE DU MARCHÉ 3/3</a:t>
            </a:r>
            <a:endParaRPr lang="en-US" sz="3200" dirty="0"/>
          </a:p>
        </p:txBody>
      </p:sp>
      <p:sp>
        <p:nvSpPr>
          <p:cNvPr id="3" name="Text 1"/>
          <p:cNvSpPr/>
          <p:nvPr/>
        </p:nvSpPr>
        <p:spPr>
          <a:xfrm>
            <a:off x="411480" y="1028700"/>
            <a:ext cx="15636240" cy="4217670"/>
          </a:xfrm>
          <a:prstGeom prst="rect">
            <a:avLst/>
          </a:prstGeom>
          <a:noFill/>
          <a:ln/>
        </p:spPr>
        <p:txBody>
          <a:bodyPr wrap="square" rtlCol="0" anchor="t"/>
          <a:lstStyle/>
          <a:p>
            <a:pPr indent="0" marL="0">
              <a:spcBef>
                <a:spcPts val="1000"/>
              </a:spcBef>
              <a:spcAft>
                <a:spcPts val="1000"/>
              </a:spcAft>
              <a:buNone/>
            </a:pPr>
            <a:r>
              <a:rPr lang="en-US" sz="1600" b="1" u="sng" dirty="0">
                <a:solidFill>
                  <a:srgbClr val="000000"/>
                </a:solidFill>
              </a:rPr>
              <a:t>Composition de la clientèle</a:t>
            </a:r>
            <a:endParaRPr lang="en-US" sz="1200" dirty="0"/>
          </a:p>
          <a:p>
            <a:pPr indent="0" marL="0">
              <a:buNone/>
            </a:pPr>
            <a:r>
              <a:rPr lang="en-US" sz="800" dirty="0">
                <a:solidFill>
                  <a:srgbClr val="000000"/>
                </a:solidFill>
              </a:rPr>
              <a:t>Commerces d'alimentation générale:</a:t>
            </a:r>
            <a:endParaRPr lang="en-US" sz="1200" dirty="0"/>
          </a:p>
          <a:p>
            <a:pPr marL="342900" indent="-342900">
              <a:buSzPct val="100000"/>
              <a:buChar char="•"/>
            </a:pPr>
            <a:r>
              <a:rPr lang="en-US" sz="800" dirty="0">
                <a:solidFill>
                  <a:srgbClr val="000000"/>
                </a:solidFill>
              </a:rPr>
              <a:t>De manière générale, le nombre des commerces d'alimentation générale s'est stablisé après avoir connu une baisse sensible au cours des dernières décennies.</a:t>
            </a:r>
            <a:endParaRPr lang="en-US" sz="1200" dirty="0"/>
          </a:p>
          <a:p>
            <a:pPr marL="342900" indent="-342900">
              <a:spcAft>
                <a:spcPts val="1600"/>
              </a:spcAft>
              <a:buSzPct val="100000"/>
              <a:buChar char="•"/>
            </a:pPr>
            <a:r>
              <a:rPr lang="en-US" sz="800" dirty="0">
                <a:solidFill>
                  <a:srgbClr val="000000"/>
                </a:solidFill>
              </a:rPr>
              <a:t>Les acteurs sont répartis entre différents types d'enseignes: les enseignes de négoces, (Proxi, CocciMarket, etc), de franchises (8 à Huit, Vival/Spar, etc) ou intégrées (Petit Casino, monop..).</a:t>
            </a:r>
            <a:endParaRPr lang="en-US" sz="1200" dirty="0"/>
          </a:p>
          <a:p>
            <a:pPr indent="0" marL="0">
              <a:buNone/>
            </a:pPr>
            <a:endParaRPr lang="en-US" sz="1200" dirty="0"/>
          </a:p>
          <a:p>
            <a:pPr indent="0" marL="0">
              <a:buNone/>
            </a:pPr>
            <a:r>
              <a:rPr lang="en-US" sz="800" dirty="0">
                <a:solidFill>
                  <a:srgbClr val="000000"/>
                </a:solidFill>
              </a:rPr>
              <a:t>Supérettes :</a:t>
            </a:r>
            <a:endParaRPr lang="en-US" sz="1200" dirty="0"/>
          </a:p>
          <a:p>
            <a:pPr marL="342900" indent="-342900">
              <a:buSzPct val="100000"/>
              <a:buChar char="•"/>
            </a:pPr>
            <a:r>
              <a:rPr lang="en-US" sz="800" dirty="0">
                <a:solidFill>
                  <a:srgbClr val="000000"/>
                </a:solidFill>
              </a:rPr>
              <a:t>Le nombre de supérettes est en forte croissance sur les dernières années</a:t>
            </a:r>
            <a:endParaRPr lang="en-US" sz="1200" dirty="0"/>
          </a:p>
          <a:p>
            <a:pPr marL="342900" indent="-342900">
              <a:spcAft>
                <a:spcPts val="1600"/>
              </a:spcAft>
              <a:buSzPct val="100000"/>
              <a:buChar char="•"/>
            </a:pPr>
            <a:r>
              <a:rPr lang="en-US" sz="800" dirty="0">
                <a:solidFill>
                  <a:srgbClr val="000000"/>
                </a:solidFill>
              </a:rPr>
              <a:t>On distingue les magasins indépendants, les réseaux d'enseignes sous forme de commerces intégrés ou de commerces indepéndants organisés et les succursales : les gérants ne sont pas propriétaires du fonds de commerce. Ils ont le statut de gérant-mandataire, voire de salarié dans certains réseaux.</a:t>
            </a:r>
            <a:endParaRPr lang="en-US" sz="1200" dirty="0"/>
          </a:p>
          <a:p>
            <a:pPr indent="0" marL="0">
              <a:buNone/>
            </a:pPr>
            <a:endParaRPr lang="en-US" sz="1200" dirty="0"/>
          </a:p>
          <a:p>
            <a:pPr indent="0" marL="0">
              <a:buNone/>
            </a:pPr>
            <a:r>
              <a:rPr lang="en-US" sz="800" dirty="0">
                <a:solidFill>
                  <a:srgbClr val="000000"/>
                </a:solidFill>
              </a:rPr>
              <a:t>Les principaux concurrents des superettes et épiceries sont:</a:t>
            </a:r>
            <a:endParaRPr lang="en-US" sz="1200" dirty="0"/>
          </a:p>
          <a:p>
            <a:pPr marL="342900" indent="-342900">
              <a:buSzPct val="100000"/>
              <a:buChar char="•"/>
            </a:pPr>
            <a:r>
              <a:rPr lang="en-US" sz="800" dirty="0">
                <a:solidFill>
                  <a:srgbClr val="000000"/>
                </a:solidFill>
              </a:rPr>
              <a:t>Les commerces spécialisés par domaine, les épiceries fines</a:t>
            </a:r>
            <a:endParaRPr lang="en-US" sz="1200" dirty="0"/>
          </a:p>
          <a:p>
            <a:pPr marL="342900" indent="-342900">
              <a:buSzPct val="100000"/>
              <a:buChar char="•"/>
            </a:pPr>
            <a:r>
              <a:rPr lang="en-US" sz="800" dirty="0">
                <a:solidFill>
                  <a:srgbClr val="000000"/>
                </a:solidFill>
              </a:rPr>
              <a:t>Les magasins de produits bio</a:t>
            </a:r>
            <a:endParaRPr lang="en-US" sz="1200" dirty="0"/>
          </a:p>
          <a:p>
            <a:pPr marL="342900" indent="-342900">
              <a:buSzPct val="100000"/>
              <a:buChar char="•"/>
            </a:pPr>
            <a:r>
              <a:rPr lang="en-US" sz="800" dirty="0">
                <a:solidFill>
                  <a:srgbClr val="000000"/>
                </a:solidFill>
              </a:rPr>
              <a:t>Les magasins de surgelés, les marchés</a:t>
            </a:r>
            <a:endParaRPr lang="en-US" sz="1200" dirty="0"/>
          </a:p>
          <a:p>
            <a:pPr marL="342900" indent="-342900">
              <a:buSzPct val="100000"/>
              <a:buChar char="•"/>
            </a:pPr>
            <a:r>
              <a:rPr lang="en-US" sz="800" dirty="0">
                <a:solidFill>
                  <a:srgbClr val="000000"/>
                </a:solidFill>
              </a:rPr>
              <a:t>Les grandes surfaces, le hard discount</a:t>
            </a:r>
            <a:endParaRPr lang="en-US" sz="1200" dirty="0"/>
          </a:p>
          <a:p>
            <a:pPr marL="342900" indent="-342900">
              <a:buSzPct val="100000"/>
              <a:buChar char="•"/>
            </a:pPr>
            <a:r>
              <a:rPr lang="en-US" sz="800" dirty="0">
                <a:solidFill>
                  <a:srgbClr val="000000"/>
                </a:solidFill>
              </a:rPr>
              <a:t>AmazonFresh avec son service Prime Now</a:t>
            </a:r>
            <a:endParaRPr lang="en-US" sz="1200" dirty="0"/>
          </a:p>
          <a:p>
            <a:pPr marL="342900" indent="-342900">
              <a:buSzPct val="100000"/>
              <a:buChar char="•"/>
            </a:pPr>
            <a:r>
              <a:rPr lang="en-US" sz="800" dirty="0">
                <a:solidFill>
                  <a:srgbClr val="000000"/>
                </a:solidFill>
              </a:rPr>
              <a:t>Les livraisons express tous les jours de la semaine (InPost, Tok Tok Tok, Uber)</a:t>
            </a:r>
            <a:endParaRPr lang="en-US" sz="1200" dirty="0"/>
          </a:p>
          <a:p>
            <a:pPr marL="342900" indent="-342900">
              <a:buSzPct val="100000"/>
              <a:buChar char="•"/>
            </a:pPr>
            <a:r>
              <a:rPr lang="en-US" sz="800" dirty="0">
                <a:solidFill>
                  <a:srgbClr val="000000"/>
                </a:solidFill>
              </a:rPr>
              <a:t>Des circuits courts (vente directe des producteurs)</a:t>
            </a:r>
            <a:endParaRPr lang="en-US" sz="1200" dirty="0"/>
          </a:p>
          <a:p>
            <a:pPr marL="342900" indent="-342900">
              <a:buSzPct val="100000"/>
              <a:buChar char="•"/>
            </a:pPr>
            <a:r>
              <a:rPr lang="en-US" sz="800" dirty="0">
                <a:solidFill>
                  <a:srgbClr val="000000"/>
                </a:solidFill>
              </a:rPr>
              <a:t>Les distributeurs automatiques alimentaires sous des marques variées</a:t>
            </a:r>
            <a:endParaRPr lang="en-US" sz="1200" dirty="0"/>
          </a:p>
          <a:p>
            <a:pPr marL="342900" indent="-342900">
              <a:buSzPct val="100000"/>
              <a:buChar char="•"/>
            </a:pPr>
            <a:r>
              <a:rPr lang="en-US" sz="800" dirty="0">
                <a:solidFill>
                  <a:srgbClr val="000000"/>
                </a:solidFill>
              </a:rPr>
              <a:t>Le e-commerce</a:t>
            </a:r>
            <a:endParaRPr lang="en-US" sz="12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PRINCIPAUX DÉTERMINANTS DE L'ACTIVITÉ</a:t>
            </a:r>
            <a:endParaRPr lang="en-US" sz="3200" dirty="0"/>
          </a:p>
        </p:txBody>
      </p:sp>
      <p:graphicFrame>
        <p:nvGraphicFramePr>
          <p:cNvPr id="69" name="Table 0"/>
          <p:cNvGraphicFramePr>
            <a:graphicFrameLocks noGrp="1"/>
          </p:cNvGraphicFramePr>
          <p:nvPr>
            <p:extLst>
              <p:ext uri="{D42A27DB-BD31-4B8C-83A1-F6EECF244321}">
                <p14:modId xmlns:p14="http://schemas.microsoft.com/office/powerpoint/2010/main" val="1579011935"/>
              </p:ext>
            </p:extLst>
          </p:nvPr>
        </p:nvGraphicFramePr>
        <p:xfrm>
          <a:off x="411480" y="1028700"/>
          <a:ext cx="15636240" cy="914400"/>
        </p:xfrm>
        <a:graphic>
          <a:graphicData uri="http://schemas.openxmlformats.org/drawingml/2006/table">
            <a:tbl>
              <a:tblPr/>
              <a:tblGrid>
                <a:gridCol w="3127248"/>
                <a:gridCol w="12508992"/>
              </a:tblGrid>
              <a:tr h="0">
                <a:tc>
                  <a:txBody>
                    <a:bodyPr/>
                    <a:lstStyle/>
                    <a:p>
                      <a:pPr algn="ctr" indent="0" marL="0">
                        <a:buNone/>
                      </a:pPr>
                      <a:r>
                        <a:rPr lang="en-US" sz="1200" b="1" dirty="0">
                          <a:solidFill>
                            <a:srgbClr val="FFFFFF"/>
                          </a:solidFill>
                        </a:rPr>
                        <a:t>Démographie et changement d’habitudes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spcAft>
                          <a:spcPts val="1600"/>
                        </a:spcAft>
                        <a:buSzPct val="100000"/>
                        <a:buChar char="•"/>
                      </a:pPr>
                      <a:r>
                        <a:rPr lang="en-US" sz="1200" dirty="0">
                          <a:solidFill>
                            <a:srgbClr val="000000"/>
                          </a:solidFill>
                        </a:rPr>
                        <a:t>Besoin de proximité dû au vieillissement de la population à la hausse des foyers monoparentaux, à la moindre utilisation de la voiture et à l’augmentation de la fréquence de la fréquentation</a:t>
                      </a:r>
                      <a:endParaRPr lang="en-US" sz="1200" dirty="0"/>
                    </a:p>
                    <a:p>
                      <a:pPr algn="l" indent="0" marL="0">
                        <a:buNone/>
                      </a:pP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Amélioration de la situation macro-économique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Amélioration de la croissance du PIB (+2,3% en 2017 et +1,5% en 2018)</a:t>
                      </a:r>
                      <a:endParaRPr lang="en-US" sz="1200" dirty="0"/>
                    </a:p>
                    <a:p>
                      <a:pPr marL="342900" indent="-342900">
                        <a:buSzPct val="100000"/>
                        <a:buChar char="•"/>
                      </a:pPr>
                      <a:r>
                        <a:rPr lang="en-US" sz="1200" dirty="0">
                          <a:solidFill>
                            <a:srgbClr val="000000"/>
                          </a:solidFill>
                        </a:rPr>
                        <a:t>Baisse du taux de chômage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Plus grande exigence en matière de qualité</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Défiance liée aux crises alimentaires</a:t>
                      </a:r>
                      <a:endParaRPr lang="en-US" sz="1200" dirty="0"/>
                    </a:p>
                    <a:p>
                      <a:pPr marL="342900" indent="-342900">
                        <a:buSzPct val="100000"/>
                        <a:buChar char="•"/>
                      </a:pPr>
                      <a:r>
                        <a:rPr lang="en-US" sz="1200" dirty="0">
                          <a:solidFill>
                            <a:srgbClr val="000000"/>
                          </a:solidFill>
                        </a:rPr>
                        <a:t>Arbitrages budgétaires au profit de la qualité des produits alimentaires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Développement de l’offre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Croissance des circuits électroniques: e-commerce, « click and collect », drive piéton</a:t>
                      </a:r>
                      <a:endParaRPr lang="en-US" sz="1200" dirty="0"/>
                    </a:p>
                    <a:p>
                      <a:pPr marL="342900" indent="-342900">
                        <a:buSzPct val="100000"/>
                        <a:buChar char="•"/>
                      </a:pPr>
                      <a:r>
                        <a:rPr lang="en-US" sz="1200" dirty="0">
                          <a:solidFill>
                            <a:srgbClr val="000000"/>
                          </a:solidFill>
                        </a:rPr>
                        <a:t>Développement des enseignes de commerce de proximité (qui représentent 85% du CA)</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800" dirty="0"/>
          </a:p>
          <a:p>
            <a:pPr marL="342900" indent="-342900">
              <a:buSzPct val="100000"/>
              <a:buChar char="•"/>
            </a:pPr>
            <a:r>
              <a:rPr lang="en-US" sz="800" dirty="0">
                <a:solidFill>
                  <a:srgbClr val="000000"/>
                </a:solidFill>
              </a:rPr>
              <a:t>Credoc, N° 299 ISSN 0295-9976, 05/2018</a:t>
            </a:r>
            <a:endParaRPr lang="en-US" sz="800" dirty="0"/>
          </a:p>
          <a:p>
            <a:pPr marL="342900" indent="-342900">
              <a:buSzPct val="100000"/>
              <a:buChar char="•"/>
            </a:pPr>
            <a:r>
              <a:rPr lang="en-US" sz="800" dirty="0">
                <a:solidFill>
                  <a:srgbClr val="000000"/>
                </a:solidFill>
              </a:rPr>
              <a:t>INSEE Première N 1723: «  Les réseaux d’enseigne dans le commerce de détail alimentaire », 12/2018</a:t>
            </a:r>
            <a:endParaRPr lang="en-US" sz="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TENDANCES</a:t>
            </a:r>
            <a:endParaRPr lang="en-US" sz="3200" dirty="0"/>
          </a:p>
        </p:txBody>
      </p:sp>
      <p:graphicFrame>
        <p:nvGraphicFramePr>
          <p:cNvPr id="70" name="Table 0"/>
          <p:cNvGraphicFramePr>
            <a:graphicFrameLocks noGrp="1"/>
          </p:cNvGraphicFramePr>
          <p:nvPr>
            <p:extLst>
              <p:ext uri="{D42A27DB-BD31-4B8C-83A1-F6EECF244321}">
                <p14:modId xmlns:p14="http://schemas.microsoft.com/office/powerpoint/2010/main" val="1579011935"/>
              </p:ext>
            </p:extLst>
          </p:nvPr>
        </p:nvGraphicFramePr>
        <p:xfrm>
          <a:off x="411480" y="1028700"/>
          <a:ext cx="15636240" cy="914400"/>
        </p:xfrm>
        <a:graphic>
          <a:graphicData uri="http://schemas.openxmlformats.org/drawingml/2006/table">
            <a:tbl>
              <a:tblPr/>
              <a:tblGrid>
                <a:gridCol w="3127248"/>
                <a:gridCol w="12508992"/>
              </a:tblGrid>
              <a:tr h="0">
                <a:tc>
                  <a:txBody>
                    <a:bodyPr/>
                    <a:lstStyle/>
                    <a:p>
                      <a:pPr algn="ctr" indent="0" marL="0">
                        <a:buNone/>
                      </a:pPr>
                      <a:r>
                        <a:rPr lang="en-US" sz="1200" b="1" dirty="0">
                          <a:solidFill>
                            <a:srgbClr val="FFFFFF"/>
                          </a:solidFill>
                        </a:rPr>
                        <a:t>Amélioration des services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horaires plus souples</a:t>
                      </a:r>
                      <a:endParaRPr lang="en-US" sz="1200" dirty="0"/>
                    </a:p>
                    <a:p>
                      <a:pPr marL="342900" indent="-342900">
                        <a:buSzPct val="100000"/>
                        <a:buChar char="•"/>
                      </a:pPr>
                      <a:r>
                        <a:rPr lang="en-US" sz="1200" dirty="0">
                          <a:solidFill>
                            <a:srgbClr val="000000"/>
                          </a:solidFill>
                        </a:rPr>
                        <a:t>livraison à domicile</a:t>
                      </a:r>
                      <a:endParaRPr lang="en-US" sz="1200" dirty="0"/>
                    </a:p>
                    <a:p>
                      <a:pPr marL="342900" indent="-342900">
                        <a:buSzPct val="100000"/>
                        <a:buChar char="•"/>
                      </a:pPr>
                      <a:r>
                        <a:rPr lang="en-US" sz="1200" dirty="0">
                          <a:solidFill>
                            <a:srgbClr val="000000"/>
                          </a:solidFill>
                        </a:rPr>
                        <a:t>« click and collect »</a:t>
                      </a:r>
                      <a:endParaRPr lang="en-US" sz="1200" dirty="0"/>
                    </a:p>
                    <a:p>
                      <a:pPr marL="342900" indent="-342900">
                        <a:buSzPct val="100000"/>
                        <a:buChar char="•"/>
                      </a:pPr>
                      <a:r>
                        <a:rPr lang="en-US" sz="1200" dirty="0">
                          <a:solidFill>
                            <a:srgbClr val="000000"/>
                          </a:solidFill>
                        </a:rPr>
                        <a:t>drive piéton</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Diversification de l’offre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bio</a:t>
                      </a:r>
                      <a:endParaRPr lang="en-US" sz="1200" dirty="0"/>
                    </a:p>
                    <a:p>
                      <a:pPr marL="342900" indent="-342900">
                        <a:buSzPct val="100000"/>
                        <a:buChar char="•"/>
                      </a:pPr>
                      <a:r>
                        <a:rPr lang="en-US" sz="1200" dirty="0">
                          <a:solidFill>
                            <a:srgbClr val="000000"/>
                          </a:solidFill>
                        </a:rPr>
                        <a:t>sourcing local</a:t>
                      </a:r>
                      <a:endParaRPr lang="en-US" sz="1200" dirty="0"/>
                    </a:p>
                    <a:p>
                      <a:pPr marL="342900" indent="-342900">
                        <a:buSzPct val="100000"/>
                        <a:buChar char="•"/>
                      </a:pPr>
                      <a:r>
                        <a:rPr lang="en-US" sz="1200" dirty="0">
                          <a:solidFill>
                            <a:srgbClr val="000000"/>
                          </a:solidFill>
                        </a:rPr>
                        <a:t>offre de snacking</a:t>
                      </a:r>
                      <a:endParaRPr lang="en-US" sz="1200" dirty="0"/>
                    </a:p>
                    <a:p>
                      <a:pPr marL="342900" indent="-342900">
                        <a:buSzPct val="100000"/>
                        <a:buChar char="•"/>
                      </a:pPr>
                      <a:r>
                        <a:rPr lang="en-US" sz="1200" dirty="0">
                          <a:solidFill>
                            <a:srgbClr val="000000"/>
                          </a:solidFill>
                        </a:rPr>
                        <a:t>développement de lieux hybrides (restauration sur place et surface commerciale)</a:t>
                      </a:r>
                      <a:endParaRPr lang="en-US" sz="1200" dirty="0"/>
                    </a:p>
                    <a:p>
                      <a:pPr marL="342900" indent="-342900">
                        <a:buSzPct val="100000"/>
                        <a:buChar char="•"/>
                      </a:pPr>
                      <a:r>
                        <a:rPr lang="en-US" sz="1200" dirty="0">
                          <a:solidFill>
                            <a:srgbClr val="000000"/>
                          </a:solidFill>
                        </a:rPr>
                        <a:t>vente directe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ctr" indent="0" marL="0">
                        <a:buNone/>
                      </a:pPr>
                      <a:r>
                        <a:rPr lang="en-US" sz="1200" b="1" dirty="0">
                          <a:solidFill>
                            <a:srgbClr val="FFFFFF"/>
                          </a:solidFill>
                        </a:rPr>
                        <a:t>Opportunités de reprises d’entreprises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51 % des chefs d’entreprises envisagent leur cession d’ici deux ans</a:t>
                      </a:r>
                      <a:endParaRPr lang="en-US" sz="1200" dirty="0"/>
                    </a:p>
                    <a:p>
                      <a:pPr marL="342900" indent="-342900">
                        <a:buSzPct val="100000"/>
                        <a:buChar char="•"/>
                      </a:pPr>
                      <a:r>
                        <a:rPr lang="en-US" sz="1200" dirty="0">
                          <a:solidFill>
                            <a:srgbClr val="000000"/>
                          </a:solidFill>
                        </a:rPr>
                        <a:t>Progression des parts de marché du commerce de proximité</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ctr" indent="0" marL="0">
                        <a:buNone/>
                      </a:pPr>
                      <a:r>
                        <a:rPr lang="en-US" sz="1200" b="1" dirty="0">
                          <a:solidFill>
                            <a:srgbClr val="FFFFFF"/>
                          </a:solidFill>
                        </a:rPr>
                        <a:t>Impact du digital</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marL="342900" indent="-342900">
                        <a:buSzPct val="100000"/>
                        <a:buChar char="•"/>
                      </a:pPr>
                      <a:r>
                        <a:rPr lang="en-US" sz="1200" dirty="0">
                          <a:solidFill>
                            <a:srgbClr val="000000"/>
                          </a:solidFill>
                        </a:rPr>
                        <a:t>paiement biométrique</a:t>
                      </a:r>
                      <a:endParaRPr lang="en-US" sz="1200" dirty="0"/>
                    </a:p>
                    <a:p>
                      <a:pPr marL="342900" indent="-342900">
                        <a:buSzPct val="100000"/>
                        <a:buChar char="•"/>
                      </a:pPr>
                      <a:r>
                        <a:rPr lang="en-US" sz="1200" dirty="0">
                          <a:solidFill>
                            <a:srgbClr val="000000"/>
                          </a:solidFill>
                        </a:rPr>
                        <a:t>technologies sans contact dans les rayons</a:t>
                      </a:r>
                      <a:endParaRPr lang="en-US" sz="1200" dirty="0"/>
                    </a:p>
                    <a:p>
                      <a:pPr marL="342900" indent="-342900">
                        <a:buSzPct val="100000"/>
                        <a:buChar char="•"/>
                      </a:pPr>
                      <a:r>
                        <a:rPr lang="en-US" sz="1200" dirty="0">
                          <a:solidFill>
                            <a:srgbClr val="000000"/>
                          </a:solidFill>
                        </a:rPr>
                        <a:t>e-commerce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bl>
          </a:graphicData>
        </a:graphic>
      </p:graphicFrame>
      <p:sp>
        <p:nvSpPr>
          <p:cNvPr id="4" name="Text 1"/>
          <p:cNvSpPr/>
          <p:nvPr/>
        </p:nvSpPr>
        <p:spPr>
          <a:xfrm>
            <a:off x="12138660" y="8761095"/>
            <a:ext cx="3909060" cy="1405890"/>
          </a:xfrm>
          <a:prstGeom prst="rect">
            <a:avLst/>
          </a:prstGeom>
          <a:noFill/>
          <a:ln/>
        </p:spPr>
        <p:txBody>
          <a:bodyPr wrap="square" rtlCol="0" anchor="t"/>
          <a:lstStyle/>
          <a:p>
            <a:pPr indent="0" marL="0">
              <a:buNone/>
            </a:pPr>
            <a:r>
              <a:rPr lang="en-US" sz="1000" b="1" u="sng" dirty="0">
                <a:solidFill>
                  <a:srgbClr val="000000"/>
                </a:solidFill>
              </a:rPr>
              <a:t>Sources</a:t>
            </a:r>
            <a:endParaRPr lang="en-US" sz="800" dirty="0"/>
          </a:p>
          <a:p>
            <a:pPr indent="0" marL="0">
              <a:buNone/>
            </a:pPr>
            <a:endParaRPr lang="en-US" sz="800" dirty="0"/>
          </a:p>
          <a:p>
            <a:pPr marL="342900" indent="-342900">
              <a:buSzPct val="100000"/>
              <a:buChar char="•"/>
            </a:pPr>
            <a:r>
              <a:rPr lang="en-US" sz="800" dirty="0">
                <a:solidFill>
                  <a:srgbClr val="000000"/>
                </a:solidFill>
              </a:rPr>
              <a:t>Entretiens avec des professionnels</a:t>
            </a:r>
            <a:endParaRPr lang="en-US" sz="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ÉQUIPEMENTS ET INVESTISSEMENTS</a:t>
            </a:r>
            <a:endParaRPr lang="en-US" sz="3200" dirty="0"/>
          </a:p>
        </p:txBody>
      </p:sp>
      <p:graphicFrame>
        <p:nvGraphicFramePr>
          <p:cNvPr id="8" name="Table 0"/>
          <p:cNvGraphicFramePr>
            <a:graphicFrameLocks noGrp="1"/>
          </p:cNvGraphicFramePr>
          <p:nvPr>
            <p:extLst>
              <p:ext uri="{D42A27DB-BD31-4B8C-83A1-F6EECF244321}">
                <p14:modId xmlns:p14="http://schemas.microsoft.com/office/powerpoint/2010/main" val="1579011935"/>
              </p:ext>
            </p:extLst>
          </p:nvPr>
        </p:nvGraphicFramePr>
        <p:xfrm>
          <a:off x="576072" y="1028700"/>
          <a:ext cx="11480292" cy="914400"/>
        </p:xfrm>
        <a:graphic>
          <a:graphicData uri="http://schemas.openxmlformats.org/drawingml/2006/table">
            <a:tbl>
              <a:tblPr/>
              <a:tblGrid>
                <a:gridCol w="5166131"/>
                <a:gridCol w="4018102"/>
                <a:gridCol w="2296058"/>
              </a:tblGrid>
              <a:tr h="0">
                <a:tc>
                  <a:txBody>
                    <a:bodyPr/>
                    <a:lstStyle/>
                    <a:p>
                      <a:pPr algn="ctr" indent="0" marL="0">
                        <a:buNone/>
                      </a:pPr>
                      <a:r>
                        <a:rPr lang="en-US" sz="1200" b="1" dirty="0">
                          <a:solidFill>
                            <a:srgbClr val="FFFFFF"/>
                          </a:solidFill>
                        </a:rPr>
                        <a:t>Type d'équipements</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Prix unitaire neuf (HT)</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c>
                  <a:txBody>
                    <a:bodyPr/>
                    <a:lstStyle/>
                    <a:p>
                      <a:pPr algn="ctr" indent="0" marL="0">
                        <a:buNone/>
                      </a:pPr>
                      <a:r>
                        <a:rPr lang="en-US" sz="1200" b="1" dirty="0">
                          <a:solidFill>
                            <a:srgbClr val="FFFFFF"/>
                          </a:solidFill>
                        </a:rPr>
                        <a:t>Durée de vie économique</a:t>
                      </a:r>
                      <a:endParaRPr lang="en-US" sz="1200" dirty="0"/>
                    </a:p>
                  </a:txBody>
                  <a:tcPr marL="91440" marR="9144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263640"/>
                    </a:solidFill>
                  </a:tcPr>
                </a:tc>
              </a:tr>
              <a:tr h="0">
                <a:tc>
                  <a:txBody>
                    <a:bodyPr/>
                    <a:lstStyle/>
                    <a:p>
                      <a:pPr algn="l" indent="0" marL="0">
                        <a:buNone/>
                      </a:pPr>
                      <a:r>
                        <a:rPr lang="en-US" sz="1000" dirty="0">
                          <a:solidFill>
                            <a:srgbClr val="000000"/>
                          </a:solidFill>
                        </a:rPr>
                        <a:t>Surfaces de présentation des produits, dont les gondoles murales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environ 500€ le mètre au sol, 600€ en double face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10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Les caisses enregistreuses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500€ à 1 500€</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3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Vitrines réfrigérées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au moins 3 000 € le mètre au sol</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7 à 10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Comptoirs frigorifiques ou chambres froides, voire climatisation d’un rayon</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de 9 000€ à 10 500€ pour une hambre froide de 5 m2 (12 m3) </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7 à 10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Postes de pesée (balances électroniques, imprimantes)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de 500 à 600 € pour une balance sans tickets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3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a:txBody>
                    <a:bodyPr/>
                    <a:lstStyle/>
                    <a:p>
                      <a:pPr algn="l" indent="0" marL="0">
                        <a:buNone/>
                      </a:pPr>
                      <a:r>
                        <a:rPr lang="en-US" sz="1000" dirty="0">
                          <a:solidFill>
                            <a:srgbClr val="000000"/>
                          </a:solidFill>
                        </a:rPr>
                        <a:t>Les chariots de service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de 50€ à 100€ par chariots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a:txBody>
                    <a:bodyPr/>
                    <a:lstStyle/>
                    <a:p>
                      <a:pPr algn="ctr" indent="0" marL="0">
                        <a:buNone/>
                      </a:pPr>
                      <a:r>
                        <a:rPr lang="en-US" sz="1000" dirty="0">
                          <a:solidFill>
                            <a:srgbClr val="000000"/>
                          </a:solidFill>
                        </a:rPr>
                        <a:t>5 à 10 ans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r>
              <a:tr h="0">
                <a:tc>
                  <a:txBody>
                    <a:bodyPr/>
                    <a:lstStyle/>
                    <a:p>
                      <a:pPr algn="l" indent="0" marL="0">
                        <a:buNone/>
                      </a:pPr>
                      <a:r>
                        <a:rPr lang="en-US" sz="1000" dirty="0">
                          <a:solidFill>
                            <a:srgbClr val="000000"/>
                          </a:solidFill>
                        </a:rPr>
                        <a:t>Autres: outils de gestion des stocks et d’étiquetage, équipement de protection contre le vol, éclairage, sacherie, poubelles, pancartes, panneaux d'affichage promotionnel</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Variable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c>
                  <a:txBody>
                    <a:bodyPr/>
                    <a:lstStyle/>
                    <a:p>
                      <a:pPr algn="ctr" indent="0" marL="0">
                        <a:buNone/>
                      </a:pPr>
                      <a:r>
                        <a:rPr lang="en-US" sz="1000" dirty="0">
                          <a:solidFill>
                            <a:srgbClr val="000000"/>
                          </a:solidFill>
                        </a:rPr>
                        <a:t>Variable</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tcPr>
                </a:tc>
              </a:tr>
              <a:tr h="0">
                <a:tc gridSpan="3">
                  <a:txBody>
                    <a:bodyPr/>
                    <a:lstStyle/>
                    <a:p>
                      <a:pPr algn="l" indent="0" marL="0">
                        <a:buNone/>
                      </a:pPr>
                      <a:r>
                        <a:rPr lang="en-US" sz="1000" dirty="0">
                          <a:solidFill>
                            <a:srgbClr val="000000"/>
                          </a:solidFill>
                        </a:rPr>
                        <a:t>Au total, il faut compter environ 2 500€ par mètre carré pour équiper un magasin alimentaire (source : ex-revue Défis).</a:t>
                      </a:r>
                      <a:endParaRPr lang="en-US" sz="1000" dirty="0"/>
                    </a:p>
                  </a:txBody>
                  <a:tcPr marL="45720" marR="45720" marT="45720" marB="45720" anchor="ctr">
                    <a:lnL w="2540" cap="flat" cmpd="sng" algn="ctr">
                      <a:solidFill>
                        <a:srgbClr val="D3D3D3"/>
                      </a:solidFill>
                      <a:prstDash val="solid"/>
                      <a:round/>
                      <a:headEnd type="none" w="med" len="med"/>
                      <a:tailEnd type="none" w="med" len="med"/>
                    </a:lnL>
                    <a:lnR w="2540" cap="flat" cmpd="sng" algn="ctr">
                      <a:solidFill>
                        <a:srgbClr val="D3D3D3"/>
                      </a:solidFill>
                      <a:prstDash val="solid"/>
                      <a:round/>
                      <a:headEnd type="none" w="med" len="med"/>
                      <a:tailEnd type="none" w="med" len="med"/>
                    </a:lnR>
                    <a:lnT w="2540" cap="flat" cmpd="sng" algn="ctr">
                      <a:solidFill>
                        <a:srgbClr val="D3D3D3"/>
                      </a:solidFill>
                      <a:prstDash val="solid"/>
                      <a:round/>
                      <a:headEnd type="none" w="med" len="med"/>
                      <a:tailEnd type="none" w="med" len="med"/>
                    </a:lnT>
                    <a:lnB w="2540" cap="flat" cmpd="sng" algn="ctr">
                      <a:solidFill>
                        <a:srgbClr val="D3D3D3"/>
                      </a:solidFill>
                      <a:prstDash val="solid"/>
                      <a:round/>
                      <a:headEnd type="none" w="med" len="med"/>
                      <a:tailEnd type="none" w="med" len="med"/>
                    </a:lnB>
                    <a:solidFill>
                      <a:srgbClr val="F2F2F2"/>
                    </a:solidFill>
                  </a:tcPr>
                </a:tc>
                <a:tc hMerge="1">
                  <a:tcPr/>
                </a:tc>
                <a:tc hMerge="1">
                  <a:tcPr/>
                </a:tc>
              </a:tr>
            </a:tbl>
          </a:graphicData>
        </a:graphic>
      </p:graphicFrame>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Compta Facile: "Quelles durées d’amortissement choisir en comptabilité ?"</a:t>
            </a:r>
            <a:endParaRPr lang="en-US" sz="1000" dirty="0"/>
          </a:p>
          <a:p>
            <a:pPr algn="l" marL="342900" indent="-342900">
              <a:buSzPct val="100000"/>
              <a:buChar char="•"/>
            </a:pPr>
            <a:r>
              <a:rPr lang="en-US" sz="1200" dirty="0">
                <a:solidFill>
                  <a:srgbClr val="737373"/>
                </a:solidFill>
              </a:rPr>
              <a:t>Entretiens avec des professionnels</a:t>
            </a:r>
            <a:endParaRPr lang="en-US" sz="1000" dirty="0"/>
          </a:p>
          <a:p>
            <a:pPr algn="l" marL="342900" indent="-342900">
              <a:buSzPct val="100000"/>
              <a:buChar char="•"/>
            </a:pPr>
            <a:r>
              <a:rPr lang="en-US" sz="1200" dirty="0">
                <a:solidFill>
                  <a:srgbClr val="737373"/>
                </a:solidFill>
              </a:rPr>
              <a:t>Web</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Vous trouverez ici un tableau présentant les équipements et investissements nécessaires dans le cadre du lancement et du développement de l’activité</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0" y="6172200"/>
            <a:ext cx="16459200" cy="0"/>
          </a:xfrm>
          <a:prstGeom prst="rect">
            <a:avLst/>
          </a:prstGeom>
          <a:noFill/>
          <a:ln/>
        </p:spPr>
        <p:txBody>
          <a:bodyPr wrap="square" rtlCol="0" anchor="ctr"/>
          <a:lstStyle>
            <a:lvl1pPr algn="l"/>
          </a:lstStyle>
          <a:p>
            <a:pPr algn="ctr" indent="0" marL="0">
              <a:buNone/>
            </a:pPr>
            <a:r>
              <a:rPr lang="en-US" sz="3200" dirty="0">
                <a:solidFill>
                  <a:srgbClr val="000000"/>
                </a:solidFill>
              </a:rPr>
              <a:t>Ventes de fonds de commerce</a:t>
            </a:r>
            <a:endParaRPr lang="en-US" sz="3200" dirty="0"/>
          </a:p>
        </p:txBody>
      </p:sp>
      <p:sp>
        <p:nvSpPr>
          <p:cNvPr id="3" name="Text 1"/>
          <p:cNvSpPr/>
          <p:nvPr/>
        </p:nvSpPr>
        <p:spPr>
          <a:xfrm>
            <a:off x="0" y="6686550"/>
            <a:ext cx="16459200" cy="0"/>
          </a:xfrm>
          <a:prstGeom prst="rect">
            <a:avLst/>
          </a:prstGeom>
          <a:solidFill>
            <a:srgbClr val="263640"/>
          </a:solidFill>
          <a:ln/>
        </p:spPr>
        <p:txBody>
          <a:bodyPr wrap="square" rtlCol="0" anchor="ctr"/>
          <a:lstStyle>
            <a:lvl1pPr algn="l"/>
          </a:lstStyle>
          <a:p>
            <a:pPr algn="ctr" indent="0" marL="0">
              <a:buNone/>
            </a:pPr>
            <a:endParaRPr lang="en-US" sz="18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2296" y="0"/>
            <a:ext cx="16294608" cy="822960"/>
          </a:xfrm>
          <a:prstGeom prst="rect">
            <a:avLst/>
          </a:prstGeom>
          <a:noFill/>
          <a:ln/>
        </p:spPr>
        <p:txBody>
          <a:bodyPr wrap="square" rtlCol="0" anchor="ctr"/>
          <a:lstStyle/>
          <a:p>
            <a:pPr algn="l" indent="0" marL="0">
              <a:buNone/>
            </a:pPr>
            <a:r>
              <a:rPr lang="en-US" sz="3200" b="1" dirty="0">
                <a:solidFill>
                  <a:srgbClr val="FFFFFF"/>
                </a:solidFill>
              </a:rPr>
              <a:t>DERNIÈRES VENTES DE FONDS DE COMMERCE</a:t>
            </a:r>
            <a:endParaRPr lang="en-US" sz="3200" dirty="0"/>
          </a:p>
        </p:txBody>
      </p:sp>
      <p:pic>
        <p:nvPicPr>
          <p:cNvPr id="3" name="Image 0" descr="preencoded.png">    </p:cNvPr>
          <p:cNvPicPr>
            <a:picLocks noChangeAspect="1"/>
          </p:cNvPicPr>
          <p:nvPr/>
        </p:nvPicPr>
        <p:blipFill>
          <a:blip r:embed="rId1"/>
          <a:stretch>
            <a:fillRect/>
          </a:stretch>
        </p:blipFill>
        <p:spPr>
          <a:xfrm>
            <a:off x="981028" y="1028700"/>
            <a:ext cx="10588085" cy="5623560"/>
          </a:xfrm>
          <a:prstGeom prst="rect">
            <a:avLst/>
          </a:prstGeom>
        </p:spPr>
      </p:pic>
      <p:sp>
        <p:nvSpPr>
          <p:cNvPr id="4" name="Text 1"/>
          <p:cNvSpPr/>
          <p:nvPr/>
        </p:nvSpPr>
        <p:spPr>
          <a:xfrm>
            <a:off x="12138660" y="1028700"/>
            <a:ext cx="3909060" cy="5623560"/>
          </a:xfrm>
          <a:prstGeom prst="rect">
            <a:avLst/>
          </a:prstGeom>
          <a:solidFill>
            <a:srgbClr val="FFFFFF"/>
          </a:solidFill>
          <a:ln w="25400">
            <a:solidFill>
              <a:srgbClr val="F2F2F2"/>
            </a:solidFill>
          </a:ln>
        </p:spPr>
        <p:txBody>
          <a:bodyPr wrap="square" rtlCol="0" anchor="t"/>
          <a:lstStyle/>
          <a:p>
            <a:pPr algn="l" indent="0" marL="0">
              <a:spcAft>
                <a:spcPts val="1200"/>
              </a:spcAft>
              <a:buNone/>
            </a:pPr>
            <a:endParaRPr lang="en-US" sz="1000" dirty="0"/>
          </a:p>
          <a:p>
            <a:pPr algn="l" indent="0" marL="0">
              <a:spcAft>
                <a:spcPts val="1200"/>
              </a:spcAft>
              <a:buNone/>
            </a:pPr>
            <a:r>
              <a:rPr lang="en-US" sz="1600" b="1" dirty="0">
                <a:solidFill>
                  <a:srgbClr val="000000"/>
                </a:solidFill>
              </a:rPr>
              <a:t>Filtres</a:t>
            </a:r>
            <a:endParaRPr lang="en-US" sz="1000" dirty="0"/>
          </a:p>
          <a:p>
            <a:pPr algn="l" marL="342900" indent="-342900">
              <a:buSzPct val="100000"/>
              <a:buChar char="•"/>
            </a:pPr>
            <a:r>
              <a:rPr lang="en-US" sz="1200" dirty="0">
                <a:solidFill>
                  <a:srgbClr val="737373"/>
                </a:solidFill>
              </a:rPr>
              <a:t>Activités (NAF) : Commerce d'alimentation générale, Supérettes</a:t>
            </a:r>
            <a:endParaRPr lang="en-US" sz="1000" dirty="0"/>
          </a:p>
          <a:p>
            <a:pPr algn="l" marL="342900" indent="-342900">
              <a:buSzPct val="100000"/>
              <a:buChar char="•"/>
            </a:pPr>
            <a:r>
              <a:rPr lang="en-US" sz="1200" dirty="0">
                <a:solidFill>
                  <a:srgbClr val="737373"/>
                </a:solidFill>
              </a:rPr>
              <a:t>Période considérée : 2008 - 2025</a:t>
            </a:r>
            <a:endParaRPr lang="en-US" sz="1000" dirty="0"/>
          </a:p>
          <a:p>
            <a:pPr algn="l" marL="342900" indent="-342900">
              <a:buSzPct val="100000"/>
              <a:buChar char="•"/>
            </a:pPr>
            <a:r>
              <a:rPr lang="en-US" sz="1200" dirty="0">
                <a:solidFill>
                  <a:srgbClr val="737373"/>
                </a:solidFill>
              </a:rPr>
              <a:t>Prix : 0€ - 1 500 000€ et plus</a:t>
            </a:r>
            <a:endParaRPr lang="en-US" sz="1000" dirty="0"/>
          </a:p>
          <a:p>
            <a:pPr algn="l" marL="342900" indent="-342900">
              <a:buSzPct val="100000"/>
              <a:buChar char="•"/>
            </a:pPr>
            <a:r>
              <a:rPr lang="en-US" sz="1200" dirty="0">
                <a:solidFill>
                  <a:srgbClr val="737373"/>
                </a:solidFill>
              </a:rPr>
              <a:t>Mots clés : Aucun mot clé</a:t>
            </a:r>
            <a:endParaRPr lang="en-US" sz="1000" dirty="0"/>
          </a:p>
          <a:p>
            <a:pPr algn="l" marL="342900" indent="-342900">
              <a:buSzPct val="100000"/>
              <a:buChar char="•"/>
            </a:pPr>
            <a:r>
              <a:rPr lang="en-US" sz="1200" dirty="0">
                <a:solidFill>
                  <a:srgbClr val="737373"/>
                </a:solidFill>
              </a:rPr>
              <a:t>Maturité du fond vendu : 0 ans-10 ans et plus</a:t>
            </a:r>
            <a:endParaRPr lang="en-US" sz="1000" dirty="0"/>
          </a:p>
          <a:p>
            <a:pPr algn="l" marL="342900" indent="-342900">
              <a:buSzPct val="100000"/>
              <a:buChar char="•"/>
            </a:pPr>
            <a:r>
              <a:rPr lang="en-US" sz="1200" dirty="0">
                <a:solidFill>
                  <a:srgbClr val="737373"/>
                </a:solidFill>
              </a:rPr>
              <a:t>Concerné par une procédure collective : Tous types de fonds inclus dans l'analyse</a:t>
            </a:r>
            <a:endParaRPr lang="en-US" sz="1000" dirty="0"/>
          </a:p>
          <a:p>
            <a:pPr algn="l" indent="0" marL="0">
              <a:spcBef>
                <a:spcPts val="1200"/>
              </a:spcBef>
              <a:spcAft>
                <a:spcPts val="1200"/>
              </a:spcAft>
              <a:buNone/>
            </a:pPr>
            <a:r>
              <a:rPr lang="en-US" sz="1600" b="1" dirty="0">
                <a:solidFill>
                  <a:srgbClr val="000000"/>
                </a:solidFill>
              </a:rPr>
              <a:t>Sources des données</a:t>
            </a:r>
            <a:endParaRPr lang="en-US" sz="1000" dirty="0"/>
          </a:p>
          <a:p>
            <a:pPr algn="l" marL="342900" indent="-342900">
              <a:buSzPct val="100000"/>
              <a:buChar char="•"/>
            </a:pPr>
            <a:r>
              <a:rPr lang="en-US" sz="1200" dirty="0">
                <a:solidFill>
                  <a:srgbClr val="737373"/>
                </a:solidFill>
              </a:rPr>
              <a:t>Données BODACC (Bulletin officiel des annonces civiles et commerciales), à partir de 2008</a:t>
            </a:r>
            <a:endParaRPr lang="en-US" sz="1000" dirty="0"/>
          </a:p>
          <a:p>
            <a:pPr algn="l" marL="342900" indent="-342900">
              <a:buSzPct val="100000"/>
              <a:buChar char="•"/>
            </a:pPr>
            <a:r>
              <a:rPr lang="en-US" sz="1200" dirty="0">
                <a:solidFill>
                  <a:srgbClr val="737373"/>
                </a:solidFill>
              </a:rPr>
              <a:t>Carte : OpenStreetMap contributors &amp; maptiler</a:t>
            </a:r>
            <a:endParaRPr lang="en-US" sz="1000" dirty="0"/>
          </a:p>
        </p:txBody>
      </p:sp>
      <p:sp>
        <p:nvSpPr>
          <p:cNvPr id="5" name="Text 2"/>
          <p:cNvSpPr/>
          <p:nvPr/>
        </p:nvSpPr>
        <p:spPr>
          <a:xfrm>
            <a:off x="567842" y="7078142"/>
            <a:ext cx="15323515" cy="2474366"/>
          </a:xfrm>
          <a:prstGeom prst="rect">
            <a:avLst>
              <a:gd name="adj" fmla="val 369549"/>
            </a:avLst>
          </a:prstGeom>
          <a:noFill/>
          <a:ln w="12700">
            <a:solidFill>
              <a:srgbClr val="36D7B7"/>
            </a:solidFill>
          </a:ln>
        </p:spPr>
        <p:txBody>
          <a:bodyPr wrap="square" lIns="274320" tIns="274320" rIns="274320" bIns="274320" rtlCol="0" anchor="t"/>
          <a:lstStyle/>
          <a:p>
            <a:pPr algn="l" indent="0" marL="0">
              <a:buNone/>
            </a:pPr>
            <a:r>
              <a:rPr lang="en-US" sz="1400" dirty="0">
                <a:solidFill>
                  <a:srgbClr val="000000"/>
                </a:solidFill>
              </a:rPr>
              <a:t>Vous pouvez observer sur cette carte les dernières transactions de fonds de commerce ayant eu lieu à proximité de votre emplacement. Chaque point bleu représente une transaction. Les points oranges indiquent une transaction de fonds ayant fait l’objet d’une procédure collective.</a:t>
            </a:r>
            <a:endParaRPr lang="en-US" sz="1400" dirty="0"/>
          </a:p>
        </p:txBody>
      </p:sp>
      <p:sp>
        <p:nvSpPr>
          <p:cNvPr id="6" name="Text 3"/>
          <p:cNvSpPr/>
          <p:nvPr/>
        </p:nvSpPr>
        <p:spPr>
          <a:xfrm>
            <a:off x="979322" y="6820967"/>
            <a:ext cx="2743200" cy="457200"/>
          </a:xfrm>
          <a:prstGeom prst="rect">
            <a:avLst/>
          </a:prstGeom>
          <a:solidFill>
            <a:srgbClr val="FFFFFF"/>
          </a:solidFill>
          <a:ln/>
        </p:spPr>
        <p:txBody>
          <a:bodyPr wrap="square" rtlCol="0" anchor="ctr"/>
          <a:lstStyle/>
          <a:p>
            <a:pPr algn="ctr" indent="0" marL="0">
              <a:buNone/>
            </a:pPr>
            <a:r>
              <a:rPr lang="en-US" sz="2600" b="1" dirty="0">
                <a:solidFill>
                  <a:srgbClr val="36D7B7"/>
                </a:solidFill>
              </a:rPr>
              <a:t>Interprétation</a:t>
            </a:r>
            <a:endParaRPr lang="en-US" sz="2600" dirty="0"/>
          </a:p>
        </p:txBody>
      </p:sp>
      <p:sp>
        <p:nvSpPr>
          <p:cNvPr id="25" name="Slide Number Placeholder 0"/>
          <p:cNvSpPr>
            <a:spLocks noGrp="1"/>
          </p:cNvSpPr>
          <p:nvPr>
            <p:ph type="sldNum" sz="quarter" idx="4294967295"/>
          </p:nvPr>
        </p:nvSpPr>
        <p:spPr>
          <a:xfrm>
            <a:off x="15636240" y="9772650"/>
            <a:ext cx="800000" cy="300000"/>
          </a:xfrm>
          <a:prstGeom prst="rect">
            <a:avLst/>
          </a:prstGeom>
          <a:extLst>
            <a:ext uri="{C572A759-6A51-4108-AA02-DFA0A04FC94B}">
              <ma14:wrappingTextBoxFlag xmlns:ma14="http://schemas.microsoft.com/office/mac/drawingml/2011/main" val="0"/>
            </a:ext>
          </a:extLst>
        </p:spPr>
        <p:txBody>
          <a:bodyPr/>
          <a:lstStyle>
            <a:lvl1pPr/>
          </a:lstStyle>
          <a:p>
            <a:pPr algn="l"/>
            <a:fld id="{F7021451-1387-4CA6-816F-3879F97B5CBC}" type="slidenum">
              <a:rPr b="0"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Quicksand"/>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Quicksand"/>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70</Slides>
  <Notes>70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2025-06-16T08:16:58Z</dcterms:created>
  <dcterms:modified xsi:type="dcterms:W3CDTF">2025-06-16T08:16:58Z</dcterms:modified>
</cp:coreProperties>
</file>