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9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702" r:id="rId3"/>
    <p:sldMasterId id="2147483711" r:id="rId4"/>
    <p:sldMasterId id="2147483733" r:id="rId5"/>
    <p:sldMasterId id="2147483741" r:id="rId6"/>
    <p:sldMasterId id="2147483750" r:id="rId7"/>
    <p:sldMasterId id="2147483758" r:id="rId8"/>
    <p:sldMasterId id="2147483781" r:id="rId9"/>
    <p:sldMasterId id="2147483790" r:id="rId10"/>
  </p:sldMasterIdLst>
  <p:notesMasterIdLst>
    <p:notesMasterId r:id="rId22"/>
  </p:notesMasterIdLst>
  <p:sldIdLst>
    <p:sldId id="256" r:id="rId11"/>
    <p:sldId id="664" r:id="rId12"/>
    <p:sldId id="663" r:id="rId13"/>
    <p:sldId id="2768" r:id="rId14"/>
    <p:sldId id="2769" r:id="rId15"/>
    <p:sldId id="2771" r:id="rId16"/>
    <p:sldId id="2772" r:id="rId17"/>
    <p:sldId id="2773" r:id="rId18"/>
    <p:sldId id="2774" r:id="rId19"/>
    <p:sldId id="735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as Hinteregger" initials="LH" lastIdx="7" clrIdx="0"/>
  <p:cmAuthor id="2" name="sylvain Gilibert" initials="sG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541"/>
    <a:srgbClr val="374D62"/>
    <a:srgbClr val="56C7B7"/>
    <a:srgbClr val="D79E36"/>
    <a:srgbClr val="23353F"/>
    <a:srgbClr val="36D7B7"/>
    <a:srgbClr val="D9D9D9"/>
    <a:srgbClr val="AFEFE2"/>
    <a:srgbClr val="22313F"/>
    <a:srgbClr val="FFD7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6291" autoAdjust="0"/>
  </p:normalViewPr>
  <p:slideViewPr>
    <p:cSldViewPr snapToGrid="0">
      <p:cViewPr varScale="1">
        <p:scale>
          <a:sx n="74" d="100"/>
          <a:sy n="74" d="100"/>
        </p:scale>
        <p:origin x="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17FE2-33B0-B744-B132-569A643F4FA9}" type="datetimeFigureOut">
              <a:rPr lang="fr-FR" smtClean="0"/>
              <a:t>12/05/2025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B08E0-031A-0442-B734-16C0919E6F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62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B08E0-031A-0442-B734-16C0919E6FF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899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2636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21621"/>
            <a:ext cx="10515600" cy="629397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905" y="2377440"/>
            <a:ext cx="6036190" cy="17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4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21621"/>
            <a:ext cx="10515600" cy="629397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376" y="2768600"/>
            <a:ext cx="4651248" cy="131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42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43755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562" y="1372346"/>
            <a:ext cx="2084876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05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D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9568"/>
            <a:ext cx="10515600" cy="5313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317008"/>
            <a:ext cx="3977739" cy="41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12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D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939568"/>
            <a:ext cx="10515600" cy="5313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236" y="-601467"/>
            <a:ext cx="3977739" cy="41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68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D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939568"/>
            <a:ext cx="10515600" cy="5313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9269" y="4972801"/>
            <a:ext cx="3977739" cy="41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77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D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939568"/>
            <a:ext cx="10515600" cy="5313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904" y="-1582378"/>
            <a:ext cx="3977739" cy="41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28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47352"/>
            <a:ext cx="5181600" cy="52296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47352"/>
            <a:ext cx="5181600" cy="5229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061" y="-467197"/>
            <a:ext cx="3977739" cy="41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67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071" y="-1149369"/>
            <a:ext cx="3977739" cy="41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6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1430655" y="6829425"/>
            <a:ext cx="933069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131" y="1330046"/>
            <a:ext cx="3977739" cy="41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52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43755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1FC2-0CEE-4247-BA4F-3E2B27825A99}" type="datetimeFigureOut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12/05/2025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asted-image.pdf"/>
          <p:cNvPicPr>
            <a:picLocks noChangeAspect="1"/>
          </p:cNvPicPr>
          <p:nvPr/>
        </p:nvPicPr>
        <p:blipFill rotWithShape="1">
          <a:blip r:embed="rId2">
            <a:alphaModFix amt="20218"/>
          </a:blip>
          <a:stretch/>
        </p:blipFill>
        <p:spPr>
          <a:xfrm>
            <a:off x="5057775" y="1372347"/>
            <a:ext cx="2076450" cy="22002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242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eparator">
    <p:bg>
      <p:bgPr>
        <a:solidFill>
          <a:srgbClr val="2636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43755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1606-EF4C-4F68-A128-5E5DAAD5EF23}" type="slidenum">
              <a:rPr lang="en-US" smtClean="0"/>
              <a:t>‹N°›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562" y="1372346"/>
            <a:ext cx="2084876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33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D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sted-image.pdf"/>
          <p:cNvPicPr>
            <a:picLocks noChangeAspect="1"/>
          </p:cNvPicPr>
          <p:nvPr/>
        </p:nvPicPr>
        <p:blipFill rotWithShape="1">
          <a:blip r:embed="rId2">
            <a:alphaModFix amt="20218"/>
          </a:blip>
          <a:srcRect l="1" t="6" r="48158" b="43250"/>
          <a:stretch/>
        </p:blipFill>
        <p:spPr>
          <a:xfrm>
            <a:off x="9906000" y="4206240"/>
            <a:ext cx="2286000" cy="265176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8258175" y="2667000"/>
            <a:ext cx="3933825" cy="41910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9568"/>
            <a:ext cx="10515600" cy="5313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1FC2-0CEE-4247-BA4F-3E2B27825A99}" type="datetimeFigureOut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12/05/2025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410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D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df"/>
          <p:cNvPicPr>
            <a:picLocks noChangeAspect="1"/>
          </p:cNvPicPr>
          <p:nvPr/>
        </p:nvPicPr>
        <p:blipFill rotWithShape="1">
          <a:blip r:embed="rId2">
            <a:alphaModFix amt="20218"/>
          </a:blip>
          <a:srcRect l="46229" t="21242" r="-143" b="486"/>
          <a:stretch/>
        </p:blipFill>
        <p:spPr>
          <a:xfrm>
            <a:off x="0" y="0"/>
            <a:ext cx="2377440" cy="3657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/>
          <p:cNvSpPr/>
          <p:nvPr/>
        </p:nvSpPr>
        <p:spPr>
          <a:xfrm>
            <a:off x="0" y="0"/>
            <a:ext cx="3933825" cy="41910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1FC2-0CEE-4247-BA4F-3E2B27825A99}" type="datetimeFigureOut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12/05/2025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939568"/>
            <a:ext cx="10515600" cy="5313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451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D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df"/>
          <p:cNvPicPr>
            <a:picLocks noChangeAspect="1"/>
          </p:cNvPicPr>
          <p:nvPr/>
        </p:nvPicPr>
        <p:blipFill rotWithShape="1">
          <a:blip r:embed="rId2">
            <a:alphaModFix amt="20218"/>
          </a:blip>
          <a:srcRect l="35252" t="-2946" r="-3680" b="46203"/>
          <a:stretch/>
        </p:blipFill>
        <p:spPr>
          <a:xfrm>
            <a:off x="0" y="4229035"/>
            <a:ext cx="3017520" cy="265176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/>
          <p:cNvSpPr/>
          <p:nvPr/>
        </p:nvSpPr>
        <p:spPr>
          <a:xfrm>
            <a:off x="0" y="2667000"/>
            <a:ext cx="3933825" cy="41910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1FC2-0CEE-4247-BA4F-3E2B27825A99}" type="datetimeFigureOut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12/05/2025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939568"/>
            <a:ext cx="10515600" cy="5313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190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df"/>
          <p:cNvPicPr>
            <a:picLocks noChangeAspect="1"/>
          </p:cNvPicPr>
          <p:nvPr/>
        </p:nvPicPr>
        <p:blipFill rotWithShape="1">
          <a:blip r:embed="rId2">
            <a:alphaModFix amt="20218"/>
          </a:blip>
          <a:srcRect l="62197" r="-7817"/>
          <a:stretch/>
        </p:blipFill>
        <p:spPr>
          <a:xfrm>
            <a:off x="0" y="1866142"/>
            <a:ext cx="2011680" cy="467277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0" y="1982787"/>
            <a:ext cx="3933825" cy="41910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47352"/>
            <a:ext cx="5181600" cy="5229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47352"/>
            <a:ext cx="5181600" cy="5229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1FC2-0CEE-4247-BA4F-3E2B27825A99}" type="datetimeFigureOut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12/05/2025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431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sted-image.pdf"/>
          <p:cNvPicPr>
            <a:picLocks noChangeAspect="1"/>
          </p:cNvPicPr>
          <p:nvPr/>
        </p:nvPicPr>
        <p:blipFill rotWithShape="1">
          <a:blip r:embed="rId2">
            <a:alphaModFix amt="20218"/>
          </a:blip>
          <a:srcRect l="-577" t="8" r="-1028" b="58905"/>
          <a:stretch/>
        </p:blipFill>
        <p:spPr>
          <a:xfrm>
            <a:off x="6492240" y="4937760"/>
            <a:ext cx="4480560" cy="192024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/>
          <p:cNvSpPr/>
          <p:nvPr/>
        </p:nvSpPr>
        <p:spPr>
          <a:xfrm>
            <a:off x="6415088" y="2924174"/>
            <a:ext cx="4710112" cy="3933825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1FC2-0CEE-4247-BA4F-3E2B27825A99}" type="datetimeFigureOut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12/05/2025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297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1FC2-0CEE-4247-BA4F-3E2B27825A99}" type="datetimeFigureOut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12/05/2025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 rotWithShape="1">
          <a:blip r:embed="rId2">
            <a:alphaModFix amt="20218"/>
          </a:blip>
          <a:srcRect l="11854" t="60166" r="-7240" b="-1258"/>
          <a:stretch/>
        </p:blipFill>
        <p:spPr>
          <a:xfrm>
            <a:off x="17106" y="0"/>
            <a:ext cx="4206240" cy="192024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7" name="Straight Connector 6"/>
          <p:cNvCxnSpPr/>
          <p:nvPr/>
        </p:nvCxnSpPr>
        <p:spPr>
          <a:xfrm>
            <a:off x="1430655" y="6829425"/>
            <a:ext cx="933069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0"/>
            <a:ext cx="3933825" cy="41910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99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21621"/>
            <a:ext cx="10515600" cy="629397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376" y="2768600"/>
            <a:ext cx="4651248" cy="131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00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43755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1FC2-0CEE-4247-BA4F-3E2B27825A99}" type="datetimeFigureOut">
              <a:rPr lang="fr-FR" smtClean="0"/>
              <a:t>12/05/2025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562" y="1372346"/>
            <a:ext cx="2084876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386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D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9568"/>
            <a:ext cx="10515600" cy="5313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1FC2-0CEE-4247-BA4F-3E2B27825A99}" type="datetimeFigureOut">
              <a:rPr lang="fr-FR" smtClean="0"/>
              <a:t>12/05/2025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317008"/>
            <a:ext cx="3977739" cy="41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862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D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1FC2-0CEE-4247-BA4F-3E2B27825A99}" type="datetimeFigureOut">
              <a:rPr lang="fr-FR" smtClean="0"/>
              <a:t>12/05/2025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939568"/>
            <a:ext cx="10515600" cy="5313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236" y="-601467"/>
            <a:ext cx="3977739" cy="41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9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D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39568"/>
            <a:ext cx="10515600" cy="53137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36D7B7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1606-EF4C-4F68-A128-5E5DAAD5EF23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317008"/>
            <a:ext cx="3977739" cy="41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0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D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1FC2-0CEE-4247-BA4F-3E2B27825A99}" type="datetimeFigureOut">
              <a:rPr lang="fr-FR" smtClean="0"/>
              <a:t>12/05/2025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939568"/>
            <a:ext cx="10515600" cy="5313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9269" y="4972801"/>
            <a:ext cx="3977739" cy="41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351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D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1FC2-0CEE-4247-BA4F-3E2B27825A99}" type="datetimeFigureOut">
              <a:rPr lang="fr-FR" smtClean="0"/>
              <a:t>12/05/2025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939568"/>
            <a:ext cx="10515600" cy="5313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904" y="-1582378"/>
            <a:ext cx="3977739" cy="41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36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47352"/>
            <a:ext cx="5181600" cy="5229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47352"/>
            <a:ext cx="5181600" cy="5229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1FC2-0CEE-4247-BA4F-3E2B27825A99}" type="datetimeFigureOut">
              <a:rPr lang="fr-FR" smtClean="0"/>
              <a:t>12/05/2025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8493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1FC2-0CEE-4247-BA4F-3E2B27825A99}" type="datetimeFigureOut">
              <a:rPr lang="fr-FR" smtClean="0"/>
              <a:t>12/05/2025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071" y="-1149369"/>
            <a:ext cx="3977739" cy="41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37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1FC2-0CEE-4247-BA4F-3E2B27825A99}" type="datetimeFigureOut">
              <a:rPr lang="fr-FR" smtClean="0"/>
              <a:t>12/05/2025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1430655" y="6829425"/>
            <a:ext cx="933069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131" y="1330046"/>
            <a:ext cx="3977739" cy="41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184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43755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asted-image.pdf"/>
          <p:cNvPicPr>
            <a:picLocks noChangeAspect="1"/>
          </p:cNvPicPr>
          <p:nvPr/>
        </p:nvPicPr>
        <p:blipFill rotWithShape="1">
          <a:blip r:embed="rId2">
            <a:alphaModFix amt="20218"/>
          </a:blip>
          <a:stretch/>
        </p:blipFill>
        <p:spPr>
          <a:xfrm>
            <a:off x="5057775" y="1372347"/>
            <a:ext cx="2076450" cy="22002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743906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D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sted-image.pdf"/>
          <p:cNvPicPr>
            <a:picLocks noChangeAspect="1"/>
          </p:cNvPicPr>
          <p:nvPr/>
        </p:nvPicPr>
        <p:blipFill rotWithShape="1">
          <a:blip r:embed="rId2">
            <a:alphaModFix amt="20218"/>
          </a:blip>
          <a:srcRect l="1" t="6" r="48158" b="43250"/>
          <a:stretch/>
        </p:blipFill>
        <p:spPr>
          <a:xfrm>
            <a:off x="9824031" y="4206240"/>
            <a:ext cx="2286000" cy="265176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8258175" y="2667000"/>
            <a:ext cx="3933825" cy="41910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9568"/>
            <a:ext cx="10515600" cy="5313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3687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D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df"/>
          <p:cNvPicPr>
            <a:picLocks noChangeAspect="1"/>
          </p:cNvPicPr>
          <p:nvPr/>
        </p:nvPicPr>
        <p:blipFill rotWithShape="1">
          <a:blip r:embed="rId2">
            <a:alphaModFix amt="20218"/>
          </a:blip>
          <a:srcRect l="46229" t="21242" r="-143" b="486"/>
          <a:stretch/>
        </p:blipFill>
        <p:spPr>
          <a:xfrm>
            <a:off x="0" y="0"/>
            <a:ext cx="2377440" cy="3657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/>
          <p:cNvSpPr/>
          <p:nvPr/>
        </p:nvSpPr>
        <p:spPr>
          <a:xfrm>
            <a:off x="0" y="0"/>
            <a:ext cx="3933825" cy="41910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939568"/>
            <a:ext cx="10515600" cy="5313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573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D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df"/>
          <p:cNvPicPr>
            <a:picLocks noChangeAspect="1"/>
          </p:cNvPicPr>
          <p:nvPr/>
        </p:nvPicPr>
        <p:blipFill rotWithShape="1">
          <a:blip r:embed="rId2">
            <a:alphaModFix amt="20218"/>
          </a:blip>
          <a:srcRect l="35252" t="-2946" r="-3680" b="46203"/>
          <a:stretch/>
        </p:blipFill>
        <p:spPr>
          <a:xfrm>
            <a:off x="0" y="4229035"/>
            <a:ext cx="3017520" cy="265176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/>
          <p:cNvSpPr/>
          <p:nvPr/>
        </p:nvSpPr>
        <p:spPr>
          <a:xfrm>
            <a:off x="0" y="2667000"/>
            <a:ext cx="3933825" cy="41910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939568"/>
            <a:ext cx="10515600" cy="5313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3795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df"/>
          <p:cNvPicPr>
            <a:picLocks noChangeAspect="1"/>
          </p:cNvPicPr>
          <p:nvPr/>
        </p:nvPicPr>
        <p:blipFill rotWithShape="1">
          <a:blip r:embed="rId2">
            <a:alphaModFix amt="20218"/>
          </a:blip>
          <a:srcRect l="62197" r="-7817"/>
          <a:stretch/>
        </p:blipFill>
        <p:spPr>
          <a:xfrm>
            <a:off x="0" y="1866142"/>
            <a:ext cx="2011680" cy="467277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0" y="1982787"/>
            <a:ext cx="3933825" cy="41910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47352"/>
            <a:ext cx="5181600" cy="5229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47352"/>
            <a:ext cx="5181600" cy="5229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65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D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1606-EF4C-4F68-A128-5E5DAAD5EF23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939568"/>
            <a:ext cx="10515600" cy="53137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236" y="-601467"/>
            <a:ext cx="3977739" cy="41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093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sted-image.pdf"/>
          <p:cNvPicPr>
            <a:picLocks noChangeAspect="1"/>
          </p:cNvPicPr>
          <p:nvPr/>
        </p:nvPicPr>
        <p:blipFill rotWithShape="1">
          <a:blip r:embed="rId2">
            <a:alphaModFix amt="20218"/>
          </a:blip>
          <a:srcRect l="-577" t="8" r="-1028" b="58905"/>
          <a:stretch/>
        </p:blipFill>
        <p:spPr>
          <a:xfrm>
            <a:off x="6492240" y="4937760"/>
            <a:ext cx="4480560" cy="192024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/>
          <p:cNvSpPr/>
          <p:nvPr/>
        </p:nvSpPr>
        <p:spPr>
          <a:xfrm>
            <a:off x="6415088" y="2924174"/>
            <a:ext cx="4710112" cy="3933825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1810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 rotWithShape="1">
          <a:blip r:embed="rId2">
            <a:alphaModFix amt="20218"/>
          </a:blip>
          <a:srcRect l="11854" t="60166" r="-7240" b="-1258"/>
          <a:stretch/>
        </p:blipFill>
        <p:spPr>
          <a:xfrm>
            <a:off x="17106" y="0"/>
            <a:ext cx="4206240" cy="192024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7" name="Straight Connector 6"/>
          <p:cNvCxnSpPr/>
          <p:nvPr/>
        </p:nvCxnSpPr>
        <p:spPr>
          <a:xfrm>
            <a:off x="1430655" y="6829425"/>
            <a:ext cx="933069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0"/>
            <a:ext cx="3933825" cy="41910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60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6"/>
          <a:stretch/>
        </p:blipFill>
        <p:spPr>
          <a:xfrm>
            <a:off x="4469639" y="2730987"/>
            <a:ext cx="3252722" cy="12644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21621"/>
            <a:ext cx="10515600" cy="629397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35839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43755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1FC2-0CEE-4247-BA4F-3E2B27825A99}" type="datetimeFigureOut">
              <a:rPr lang="fr-FR" smtClean="0">
                <a:solidFill>
                  <a:srgbClr val="FFFFFF">
                    <a:tint val="75000"/>
                  </a:srgbClr>
                </a:solidFill>
              </a:rPr>
              <a:pPr/>
              <a:t>12/05/2025</a:t>
            </a:fld>
            <a:endParaRPr lang="fr-FR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>
                <a:solidFill>
                  <a:srgbClr val="FFFFFF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10" name="pasted-image.pdf"/>
          <p:cNvPicPr>
            <a:picLocks noChangeAspect="1"/>
          </p:cNvPicPr>
          <p:nvPr/>
        </p:nvPicPr>
        <p:blipFill rotWithShape="1">
          <a:blip r:embed="rId2">
            <a:alphaModFix amt="20218"/>
          </a:blip>
          <a:stretch/>
        </p:blipFill>
        <p:spPr>
          <a:xfrm>
            <a:off x="5057775" y="1372347"/>
            <a:ext cx="2076450" cy="22002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709071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D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sted-image.pdf"/>
          <p:cNvPicPr>
            <a:picLocks noChangeAspect="1"/>
          </p:cNvPicPr>
          <p:nvPr/>
        </p:nvPicPr>
        <p:blipFill rotWithShape="1">
          <a:blip r:embed="rId2">
            <a:alphaModFix amt="20218"/>
          </a:blip>
          <a:srcRect l="1" t="6" r="48158" b="43250"/>
          <a:stretch/>
        </p:blipFill>
        <p:spPr>
          <a:xfrm>
            <a:off x="9906000" y="4206240"/>
            <a:ext cx="2286000" cy="2651760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7" name="Rectangle 6"/>
          <p:cNvSpPr/>
          <p:nvPr/>
        </p:nvSpPr>
        <p:spPr>
          <a:xfrm>
            <a:off x="8258175" y="2667000"/>
            <a:ext cx="3933825" cy="4191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9568"/>
            <a:ext cx="10515600" cy="5313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1FC2-0CEE-4247-BA4F-3E2B27825A99}" type="datetimeFigureOut">
              <a:rPr lang="fr-FR" smtClean="0">
                <a:solidFill>
                  <a:srgbClr val="FFFFFF">
                    <a:tint val="75000"/>
                  </a:srgbClr>
                </a:solidFill>
              </a:rPr>
              <a:pPr/>
              <a:t>12/05/2025</a:t>
            </a:fld>
            <a:endParaRPr lang="fr-FR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>
                <a:solidFill>
                  <a:srgbClr val="FFFFFF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FFFFF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7088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D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1FC2-0CEE-4247-BA4F-3E2B27825A99}" type="datetimeFigureOut">
              <a:rPr lang="fr-FR" smtClean="0">
                <a:solidFill>
                  <a:srgbClr val="FFFFFF">
                    <a:tint val="75000"/>
                  </a:srgbClr>
                </a:solidFill>
              </a:rPr>
              <a:pPr/>
              <a:t>12/05/2025</a:t>
            </a:fld>
            <a:endParaRPr lang="fr-FR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>
                <a:solidFill>
                  <a:srgbClr val="FFFFFF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7" name="pasted-image.pdf"/>
          <p:cNvPicPr>
            <a:picLocks noChangeAspect="1"/>
          </p:cNvPicPr>
          <p:nvPr/>
        </p:nvPicPr>
        <p:blipFill rotWithShape="1">
          <a:blip r:embed="rId2">
            <a:alphaModFix amt="20218"/>
          </a:blip>
          <a:srcRect l="46229" t="21242" r="-143" b="486"/>
          <a:stretch/>
        </p:blipFill>
        <p:spPr>
          <a:xfrm>
            <a:off x="0" y="0"/>
            <a:ext cx="2377440" cy="3657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/>
          <p:cNvSpPr/>
          <p:nvPr/>
        </p:nvSpPr>
        <p:spPr>
          <a:xfrm>
            <a:off x="0" y="0"/>
            <a:ext cx="3933825" cy="4191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939568"/>
            <a:ext cx="10515600" cy="5313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0304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D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df"/>
          <p:cNvPicPr>
            <a:picLocks noChangeAspect="1"/>
          </p:cNvPicPr>
          <p:nvPr/>
        </p:nvPicPr>
        <p:blipFill rotWithShape="1">
          <a:blip r:embed="rId2">
            <a:alphaModFix amt="20218"/>
          </a:blip>
          <a:srcRect l="35252" t="-2946" r="-3680" b="46203"/>
          <a:stretch/>
        </p:blipFill>
        <p:spPr>
          <a:xfrm>
            <a:off x="0" y="4229035"/>
            <a:ext cx="3017520" cy="265176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/>
          <p:cNvSpPr/>
          <p:nvPr/>
        </p:nvSpPr>
        <p:spPr>
          <a:xfrm>
            <a:off x="0" y="2667000"/>
            <a:ext cx="3933825" cy="4191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1FC2-0CEE-4247-BA4F-3E2B27825A99}" type="datetimeFigureOut">
              <a:rPr lang="fr-FR" smtClean="0">
                <a:solidFill>
                  <a:srgbClr val="FFFFFF">
                    <a:tint val="75000"/>
                  </a:srgbClr>
                </a:solidFill>
              </a:rPr>
              <a:pPr/>
              <a:t>12/05/2025</a:t>
            </a:fld>
            <a:endParaRPr lang="fr-FR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>
                <a:solidFill>
                  <a:srgbClr val="FFFFFF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939568"/>
            <a:ext cx="10515600" cy="5313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2286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df"/>
          <p:cNvPicPr>
            <a:picLocks noChangeAspect="1"/>
          </p:cNvPicPr>
          <p:nvPr/>
        </p:nvPicPr>
        <p:blipFill rotWithShape="1">
          <a:blip r:embed="rId2">
            <a:alphaModFix amt="20218"/>
          </a:blip>
          <a:srcRect l="62197" r="-7817"/>
          <a:stretch/>
        </p:blipFill>
        <p:spPr>
          <a:xfrm>
            <a:off x="0" y="1866142"/>
            <a:ext cx="2011680" cy="467277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28575" y="2107027"/>
            <a:ext cx="3933825" cy="4191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47352"/>
            <a:ext cx="5181600" cy="5229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47352"/>
            <a:ext cx="5181600" cy="5229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1FC2-0CEE-4247-BA4F-3E2B27825A99}" type="datetimeFigureOut">
              <a:rPr lang="fr-FR" smtClean="0">
                <a:solidFill>
                  <a:srgbClr val="FFFFFF">
                    <a:tint val="75000"/>
                  </a:srgbClr>
                </a:solidFill>
              </a:rPr>
              <a:pPr/>
              <a:t>12/05/2025</a:t>
            </a:fld>
            <a:endParaRPr lang="fr-FR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>
                <a:solidFill>
                  <a:srgbClr val="FFFFFF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2909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sted-image.pdf"/>
          <p:cNvPicPr>
            <a:picLocks noChangeAspect="1"/>
          </p:cNvPicPr>
          <p:nvPr/>
        </p:nvPicPr>
        <p:blipFill rotWithShape="1">
          <a:blip r:embed="rId2">
            <a:alphaModFix amt="20218"/>
          </a:blip>
          <a:srcRect l="-577" t="8" r="-1028" b="58905"/>
          <a:stretch/>
        </p:blipFill>
        <p:spPr>
          <a:xfrm>
            <a:off x="6492240" y="4937760"/>
            <a:ext cx="4480560" cy="192024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/>
          <p:cNvSpPr/>
          <p:nvPr/>
        </p:nvSpPr>
        <p:spPr>
          <a:xfrm>
            <a:off x="6415088" y="2667000"/>
            <a:ext cx="4624387" cy="4191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1FC2-0CEE-4247-BA4F-3E2B27825A99}" type="datetimeFigureOut">
              <a:rPr lang="fr-FR" smtClean="0">
                <a:solidFill>
                  <a:srgbClr val="FFFFFF">
                    <a:tint val="75000"/>
                  </a:srgbClr>
                </a:solidFill>
              </a:rPr>
              <a:pPr/>
              <a:t>12/05/2025</a:t>
            </a:fld>
            <a:endParaRPr lang="fr-FR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>
                <a:solidFill>
                  <a:srgbClr val="FFFFFF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59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1FC2-0CEE-4247-BA4F-3E2B27825A99}" type="datetimeFigureOut">
              <a:rPr lang="fr-FR" smtClean="0">
                <a:solidFill>
                  <a:srgbClr val="FFFFFF">
                    <a:tint val="75000"/>
                  </a:srgbClr>
                </a:solidFill>
              </a:rPr>
              <a:pPr/>
              <a:t>12/05/2025</a:t>
            </a:fld>
            <a:endParaRPr lang="fr-FR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>
                <a:solidFill>
                  <a:srgbClr val="FFFFFF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 rotWithShape="1">
          <a:blip r:embed="rId2">
            <a:alphaModFix amt="20218"/>
          </a:blip>
          <a:srcRect l="11854" t="60166" r="-7240" b="-1258"/>
          <a:stretch/>
        </p:blipFill>
        <p:spPr>
          <a:xfrm>
            <a:off x="17106" y="0"/>
            <a:ext cx="4206240" cy="192024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7" name="Straight Connector 6"/>
          <p:cNvCxnSpPr/>
          <p:nvPr/>
        </p:nvCxnSpPr>
        <p:spPr>
          <a:xfrm>
            <a:off x="1430655" y="6829425"/>
            <a:ext cx="933069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15875"/>
            <a:ext cx="3933825" cy="4191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0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D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1606-EF4C-4F68-A128-5E5DAAD5EF23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939568"/>
            <a:ext cx="10515600" cy="53137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9269" y="4972801"/>
            <a:ext cx="3977739" cy="41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659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43755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1FC2-0CEE-4247-BA4F-3E2B27825A99}" type="datetimeFigureOut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12/05/2025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asted-image.pdf"/>
          <p:cNvPicPr>
            <a:picLocks noChangeAspect="1"/>
          </p:cNvPicPr>
          <p:nvPr/>
        </p:nvPicPr>
        <p:blipFill rotWithShape="1">
          <a:blip r:embed="rId2">
            <a:alphaModFix amt="20218"/>
          </a:blip>
          <a:stretch/>
        </p:blipFill>
        <p:spPr>
          <a:xfrm>
            <a:off x="5057775" y="1372347"/>
            <a:ext cx="2076450" cy="22002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55121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D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sted-image.pdf"/>
          <p:cNvPicPr>
            <a:picLocks noChangeAspect="1"/>
          </p:cNvPicPr>
          <p:nvPr/>
        </p:nvPicPr>
        <p:blipFill rotWithShape="1">
          <a:blip r:embed="rId2">
            <a:alphaModFix amt="20218"/>
          </a:blip>
          <a:srcRect l="1" t="6" r="48158" b="43250"/>
          <a:stretch/>
        </p:blipFill>
        <p:spPr>
          <a:xfrm>
            <a:off x="9906000" y="4206240"/>
            <a:ext cx="2286000" cy="265176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8258175" y="2667000"/>
            <a:ext cx="3933825" cy="41910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9568"/>
            <a:ext cx="10515600" cy="5313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1FC2-0CEE-4247-BA4F-3E2B27825A99}" type="datetimeFigureOut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12/05/2025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6885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D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df"/>
          <p:cNvPicPr>
            <a:picLocks noChangeAspect="1"/>
          </p:cNvPicPr>
          <p:nvPr/>
        </p:nvPicPr>
        <p:blipFill rotWithShape="1">
          <a:blip r:embed="rId2">
            <a:alphaModFix amt="20218"/>
          </a:blip>
          <a:srcRect l="46229" t="21242" r="-143" b="486"/>
          <a:stretch/>
        </p:blipFill>
        <p:spPr>
          <a:xfrm>
            <a:off x="0" y="0"/>
            <a:ext cx="2377440" cy="3657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/>
          <p:cNvSpPr/>
          <p:nvPr/>
        </p:nvSpPr>
        <p:spPr>
          <a:xfrm>
            <a:off x="0" y="0"/>
            <a:ext cx="3933825" cy="41910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1FC2-0CEE-4247-BA4F-3E2B27825A99}" type="datetimeFigureOut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12/05/2025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939568"/>
            <a:ext cx="10515600" cy="5313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7093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D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df"/>
          <p:cNvPicPr>
            <a:picLocks noChangeAspect="1"/>
          </p:cNvPicPr>
          <p:nvPr/>
        </p:nvPicPr>
        <p:blipFill rotWithShape="1">
          <a:blip r:embed="rId2">
            <a:alphaModFix amt="20218"/>
          </a:blip>
          <a:srcRect l="35252" t="-2946" r="-3680" b="46203"/>
          <a:stretch/>
        </p:blipFill>
        <p:spPr>
          <a:xfrm>
            <a:off x="0" y="4229035"/>
            <a:ext cx="3017520" cy="265176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/>
          <p:cNvSpPr/>
          <p:nvPr/>
        </p:nvSpPr>
        <p:spPr>
          <a:xfrm>
            <a:off x="0" y="2667000"/>
            <a:ext cx="3933825" cy="41910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1FC2-0CEE-4247-BA4F-3E2B27825A99}" type="datetimeFigureOut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12/05/2025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939568"/>
            <a:ext cx="10515600" cy="5313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3992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df"/>
          <p:cNvPicPr>
            <a:picLocks noChangeAspect="1"/>
          </p:cNvPicPr>
          <p:nvPr/>
        </p:nvPicPr>
        <p:blipFill rotWithShape="1">
          <a:blip r:embed="rId2">
            <a:alphaModFix amt="20218"/>
          </a:blip>
          <a:srcRect l="62197" r="-7817"/>
          <a:stretch/>
        </p:blipFill>
        <p:spPr>
          <a:xfrm>
            <a:off x="0" y="1866142"/>
            <a:ext cx="2011680" cy="467277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0" y="1982787"/>
            <a:ext cx="3933825" cy="41910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47352"/>
            <a:ext cx="5181600" cy="5229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47352"/>
            <a:ext cx="5181600" cy="5229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1FC2-0CEE-4247-BA4F-3E2B27825A99}" type="datetimeFigureOut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12/05/2025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2906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sted-image.pdf"/>
          <p:cNvPicPr>
            <a:picLocks noChangeAspect="1"/>
          </p:cNvPicPr>
          <p:nvPr/>
        </p:nvPicPr>
        <p:blipFill rotWithShape="1">
          <a:blip r:embed="rId2">
            <a:alphaModFix amt="20218"/>
          </a:blip>
          <a:srcRect l="-577" t="8" r="-1028" b="58905"/>
          <a:stretch/>
        </p:blipFill>
        <p:spPr>
          <a:xfrm>
            <a:off x="6492240" y="4937760"/>
            <a:ext cx="4480560" cy="192024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/>
          <p:cNvSpPr/>
          <p:nvPr/>
        </p:nvSpPr>
        <p:spPr>
          <a:xfrm>
            <a:off x="6415088" y="2924174"/>
            <a:ext cx="4710112" cy="3933825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1FC2-0CEE-4247-BA4F-3E2B27825A99}" type="datetimeFigureOut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12/05/2025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0513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1FC2-0CEE-4247-BA4F-3E2B27825A99}" type="datetimeFigureOut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12/05/2025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 rotWithShape="1">
          <a:blip r:embed="rId2">
            <a:alphaModFix amt="20218"/>
          </a:blip>
          <a:srcRect l="11854" t="60166" r="-7240" b="-1258"/>
          <a:stretch/>
        </p:blipFill>
        <p:spPr>
          <a:xfrm>
            <a:off x="17106" y="0"/>
            <a:ext cx="4206240" cy="192024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7" name="Straight Connector 6"/>
          <p:cNvCxnSpPr/>
          <p:nvPr/>
        </p:nvCxnSpPr>
        <p:spPr>
          <a:xfrm>
            <a:off x="1430655" y="6829425"/>
            <a:ext cx="933069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0"/>
            <a:ext cx="3933825" cy="41910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655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2636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6"/>
          <a:stretch/>
        </p:blipFill>
        <p:spPr>
          <a:xfrm>
            <a:off x="4469639" y="2730987"/>
            <a:ext cx="3252722" cy="12644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21621"/>
            <a:ext cx="10515600" cy="629397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59799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eparator">
    <p:bg>
      <p:bgPr>
        <a:solidFill>
          <a:srgbClr val="2636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43755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1606-EF4C-4F68-A128-5E5DAAD5EF2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10" name="pasted-image.pdf"/>
          <p:cNvPicPr>
            <a:picLocks noChangeAspect="1"/>
          </p:cNvPicPr>
          <p:nvPr/>
        </p:nvPicPr>
        <p:blipFill rotWithShape="1">
          <a:blip r:embed="rId2">
            <a:alphaModFix amt="20218"/>
          </a:blip>
          <a:stretch/>
        </p:blipFill>
        <p:spPr>
          <a:xfrm>
            <a:off x="5057775" y="1372347"/>
            <a:ext cx="2076450" cy="22002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335025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D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sted-image.pdf"/>
          <p:cNvPicPr>
            <a:picLocks noChangeAspect="1"/>
          </p:cNvPicPr>
          <p:nvPr/>
        </p:nvPicPr>
        <p:blipFill rotWithShape="1">
          <a:blip r:embed="rId2">
            <a:alphaModFix amt="20218"/>
          </a:blip>
          <a:srcRect l="1" t="6" r="48158" b="43250"/>
          <a:stretch/>
        </p:blipFill>
        <p:spPr>
          <a:xfrm>
            <a:off x="9906000" y="4206240"/>
            <a:ext cx="2286000" cy="2651760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7" name="Rectangle 6"/>
          <p:cNvSpPr/>
          <p:nvPr/>
        </p:nvSpPr>
        <p:spPr>
          <a:xfrm>
            <a:off x="8258175" y="2667000"/>
            <a:ext cx="3933825" cy="4191000"/>
          </a:xfrm>
          <a:prstGeom prst="rect">
            <a:avLst/>
          </a:prstGeom>
          <a:solidFill>
            <a:srgbClr val="26364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39568"/>
            <a:ext cx="10515600" cy="53137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36D7B7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1606-EF4C-4F68-A128-5E5DAAD5EF2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48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D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1606-EF4C-4F68-A128-5E5DAAD5EF23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939568"/>
            <a:ext cx="10515600" cy="53137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904" y="-1582378"/>
            <a:ext cx="3977739" cy="41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397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D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1606-EF4C-4F68-A128-5E5DAAD5EF2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7" name="pasted-image.pdf"/>
          <p:cNvPicPr>
            <a:picLocks noChangeAspect="1"/>
          </p:cNvPicPr>
          <p:nvPr/>
        </p:nvPicPr>
        <p:blipFill rotWithShape="1">
          <a:blip r:embed="rId2">
            <a:alphaModFix amt="20218"/>
          </a:blip>
          <a:srcRect l="46229" t="21242" r="-143" b="486"/>
          <a:stretch/>
        </p:blipFill>
        <p:spPr>
          <a:xfrm>
            <a:off x="0" y="0"/>
            <a:ext cx="2377440" cy="3657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/>
          <p:cNvSpPr/>
          <p:nvPr/>
        </p:nvSpPr>
        <p:spPr>
          <a:xfrm>
            <a:off x="0" y="0"/>
            <a:ext cx="3933825" cy="4191000"/>
          </a:xfrm>
          <a:prstGeom prst="rect">
            <a:avLst/>
          </a:prstGeom>
          <a:solidFill>
            <a:srgbClr val="26364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939568"/>
            <a:ext cx="10515600" cy="53137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0522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D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df"/>
          <p:cNvPicPr>
            <a:picLocks noChangeAspect="1"/>
          </p:cNvPicPr>
          <p:nvPr/>
        </p:nvPicPr>
        <p:blipFill rotWithShape="1">
          <a:blip r:embed="rId2">
            <a:alphaModFix amt="20218"/>
          </a:blip>
          <a:srcRect l="35252" t="-2946" r="-3680" b="46203"/>
          <a:stretch/>
        </p:blipFill>
        <p:spPr>
          <a:xfrm>
            <a:off x="0" y="4229035"/>
            <a:ext cx="3017520" cy="265176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/>
          <p:cNvSpPr/>
          <p:nvPr/>
        </p:nvSpPr>
        <p:spPr>
          <a:xfrm>
            <a:off x="0" y="2667000"/>
            <a:ext cx="3933825" cy="4191000"/>
          </a:xfrm>
          <a:prstGeom prst="rect">
            <a:avLst/>
          </a:prstGeom>
          <a:solidFill>
            <a:srgbClr val="26364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1606-EF4C-4F68-A128-5E5DAAD5EF2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939568"/>
            <a:ext cx="10515600" cy="53137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0884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df"/>
          <p:cNvPicPr>
            <a:picLocks noChangeAspect="1"/>
          </p:cNvPicPr>
          <p:nvPr/>
        </p:nvPicPr>
        <p:blipFill rotWithShape="1">
          <a:blip r:embed="rId2">
            <a:alphaModFix amt="20218"/>
          </a:blip>
          <a:srcRect l="62197" r="-7817"/>
          <a:stretch/>
        </p:blipFill>
        <p:spPr>
          <a:xfrm>
            <a:off x="0" y="1866142"/>
            <a:ext cx="2011680" cy="467277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28575" y="2107027"/>
            <a:ext cx="3933825" cy="4191000"/>
          </a:xfrm>
          <a:prstGeom prst="rect">
            <a:avLst/>
          </a:prstGeom>
          <a:solidFill>
            <a:srgbClr val="26364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47352"/>
            <a:ext cx="5181600" cy="5229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47352"/>
            <a:ext cx="5181600" cy="5229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1606-EF4C-4F68-A128-5E5DAAD5EF2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7004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Dark">
    <p:bg>
      <p:bgPr>
        <a:solidFill>
          <a:srgbClr val="2636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sted-image.pdf"/>
          <p:cNvPicPr>
            <a:picLocks noChangeAspect="1"/>
          </p:cNvPicPr>
          <p:nvPr/>
        </p:nvPicPr>
        <p:blipFill rotWithShape="1">
          <a:blip r:embed="rId2">
            <a:alphaModFix amt="20218"/>
          </a:blip>
          <a:srcRect l="-577" t="8" r="-1028" b="58905"/>
          <a:stretch/>
        </p:blipFill>
        <p:spPr>
          <a:xfrm>
            <a:off x="6492240" y="4937760"/>
            <a:ext cx="4480560" cy="192024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/>
          <p:cNvSpPr/>
          <p:nvPr/>
        </p:nvSpPr>
        <p:spPr>
          <a:xfrm>
            <a:off x="6420326" y="2667000"/>
            <a:ext cx="4624387" cy="4191000"/>
          </a:xfrm>
          <a:prstGeom prst="rect">
            <a:avLst/>
          </a:prstGeom>
          <a:solidFill>
            <a:srgbClr val="26364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1606-EF4C-4F68-A128-5E5DAAD5EF2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519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1606-EF4C-4F68-A128-5E5DAAD5EF2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 rotWithShape="1">
          <a:blip r:embed="rId2">
            <a:alphaModFix amt="20218"/>
          </a:blip>
          <a:srcRect l="11854" t="60166" r="-7240" b="-1258"/>
          <a:stretch/>
        </p:blipFill>
        <p:spPr>
          <a:xfrm>
            <a:off x="17106" y="0"/>
            <a:ext cx="4206240" cy="192024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7" name="Straight Connector 6"/>
          <p:cNvCxnSpPr/>
          <p:nvPr/>
        </p:nvCxnSpPr>
        <p:spPr>
          <a:xfrm>
            <a:off x="1430655" y="6829425"/>
            <a:ext cx="933069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15875"/>
            <a:ext cx="3933825" cy="4191000"/>
          </a:xfrm>
          <a:prstGeom prst="rect">
            <a:avLst/>
          </a:prstGeom>
          <a:solidFill>
            <a:srgbClr val="26364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157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290E-0F1F-4EE0-ABBB-95CA1F30FC24}" type="slidenum">
              <a:rPr lang="fr-FR" smtClean="0">
                <a:solidFill>
                  <a:srgbClr val="FFFFFF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655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43755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asted-image.pdf"/>
          <p:cNvPicPr>
            <a:picLocks noChangeAspect="1"/>
          </p:cNvPicPr>
          <p:nvPr/>
        </p:nvPicPr>
        <p:blipFill rotWithShape="1">
          <a:blip r:embed="rId2">
            <a:alphaModFix amt="20218"/>
          </a:blip>
          <a:stretch/>
        </p:blipFill>
        <p:spPr>
          <a:xfrm>
            <a:off x="5057775" y="1372347"/>
            <a:ext cx="2076450" cy="22002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99333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D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sted-image.pdf"/>
          <p:cNvPicPr>
            <a:picLocks noChangeAspect="1"/>
          </p:cNvPicPr>
          <p:nvPr/>
        </p:nvPicPr>
        <p:blipFill rotWithShape="1">
          <a:blip r:embed="rId2">
            <a:alphaModFix amt="20218"/>
          </a:blip>
          <a:srcRect l="1" t="6" r="48158" b="43250"/>
          <a:stretch/>
        </p:blipFill>
        <p:spPr>
          <a:xfrm>
            <a:off x="9824031" y="4206240"/>
            <a:ext cx="2286000" cy="265176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8258175" y="2667000"/>
            <a:ext cx="3933825" cy="41910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9568"/>
            <a:ext cx="10515600" cy="5313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3459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D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df"/>
          <p:cNvPicPr>
            <a:picLocks noChangeAspect="1"/>
          </p:cNvPicPr>
          <p:nvPr/>
        </p:nvPicPr>
        <p:blipFill rotWithShape="1">
          <a:blip r:embed="rId2">
            <a:alphaModFix amt="20218"/>
          </a:blip>
          <a:srcRect l="46229" t="21242" r="-143" b="486"/>
          <a:stretch/>
        </p:blipFill>
        <p:spPr>
          <a:xfrm>
            <a:off x="0" y="0"/>
            <a:ext cx="2377440" cy="3657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/>
          <p:cNvSpPr/>
          <p:nvPr/>
        </p:nvSpPr>
        <p:spPr>
          <a:xfrm>
            <a:off x="0" y="0"/>
            <a:ext cx="3933825" cy="41910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939568"/>
            <a:ext cx="10515600" cy="5313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8589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D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df"/>
          <p:cNvPicPr>
            <a:picLocks noChangeAspect="1"/>
          </p:cNvPicPr>
          <p:nvPr/>
        </p:nvPicPr>
        <p:blipFill rotWithShape="1">
          <a:blip r:embed="rId2">
            <a:alphaModFix amt="20218"/>
          </a:blip>
          <a:srcRect l="35252" t="-2946" r="-3680" b="46203"/>
          <a:stretch/>
        </p:blipFill>
        <p:spPr>
          <a:xfrm>
            <a:off x="0" y="4229035"/>
            <a:ext cx="3017520" cy="265176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/>
          <p:cNvSpPr/>
          <p:nvPr/>
        </p:nvSpPr>
        <p:spPr>
          <a:xfrm>
            <a:off x="0" y="2667000"/>
            <a:ext cx="3933825" cy="41910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939568"/>
            <a:ext cx="10515600" cy="5313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14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47352"/>
            <a:ext cx="5181600" cy="5229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47352"/>
            <a:ext cx="5181600" cy="5229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1606-EF4C-4F68-A128-5E5DAAD5EF23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033" y="1463203"/>
            <a:ext cx="3977739" cy="41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224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df"/>
          <p:cNvPicPr>
            <a:picLocks noChangeAspect="1"/>
          </p:cNvPicPr>
          <p:nvPr/>
        </p:nvPicPr>
        <p:blipFill rotWithShape="1">
          <a:blip r:embed="rId2">
            <a:alphaModFix amt="20218"/>
          </a:blip>
          <a:srcRect l="62197" r="-7817"/>
          <a:stretch/>
        </p:blipFill>
        <p:spPr>
          <a:xfrm>
            <a:off x="0" y="1866142"/>
            <a:ext cx="2011680" cy="467277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0" y="1982787"/>
            <a:ext cx="3933825" cy="41910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47352"/>
            <a:ext cx="5181600" cy="5229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47352"/>
            <a:ext cx="5181600" cy="5229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0585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sted-image.pdf"/>
          <p:cNvPicPr>
            <a:picLocks noChangeAspect="1"/>
          </p:cNvPicPr>
          <p:nvPr/>
        </p:nvPicPr>
        <p:blipFill rotWithShape="1">
          <a:blip r:embed="rId2">
            <a:alphaModFix amt="20218"/>
          </a:blip>
          <a:srcRect l="-577" t="8" r="-1028" b="58905"/>
          <a:stretch/>
        </p:blipFill>
        <p:spPr>
          <a:xfrm>
            <a:off x="6492240" y="4937760"/>
            <a:ext cx="4480560" cy="192024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/>
          <p:cNvSpPr/>
          <p:nvPr/>
        </p:nvSpPr>
        <p:spPr>
          <a:xfrm>
            <a:off x="6415088" y="2924174"/>
            <a:ext cx="4710112" cy="3933825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046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 rotWithShape="1">
          <a:blip r:embed="rId2">
            <a:alphaModFix amt="20218"/>
          </a:blip>
          <a:srcRect l="11854" t="60166" r="-7240" b="-1258"/>
          <a:stretch/>
        </p:blipFill>
        <p:spPr>
          <a:xfrm>
            <a:off x="17106" y="0"/>
            <a:ext cx="4206240" cy="192024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7" name="Straight Connector 6"/>
          <p:cNvCxnSpPr/>
          <p:nvPr/>
        </p:nvCxnSpPr>
        <p:spPr>
          <a:xfrm>
            <a:off x="1430655" y="6829425"/>
            <a:ext cx="933069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0"/>
            <a:ext cx="3933825" cy="41910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543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290E-0F1F-4EE0-ABBB-95CA1F30FC24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7034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2636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21621"/>
            <a:ext cx="10515600" cy="629397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376" y="2768600"/>
            <a:ext cx="4651248" cy="131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513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eparator">
    <p:bg>
      <p:bgPr>
        <a:solidFill>
          <a:srgbClr val="2636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43755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1606-EF4C-4F68-A128-5E5DAAD5EF2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562" y="1372346"/>
            <a:ext cx="2084876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600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D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39568"/>
            <a:ext cx="10515600" cy="53137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36D7B7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1606-EF4C-4F68-A128-5E5DAAD5EF23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317008"/>
            <a:ext cx="3977739" cy="41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011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D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1606-EF4C-4F68-A128-5E5DAAD5EF2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939568"/>
            <a:ext cx="10515600" cy="531374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236" y="-601467"/>
            <a:ext cx="3977739" cy="41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D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1606-EF4C-4F68-A128-5E5DAAD5EF2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939568"/>
            <a:ext cx="10515600" cy="531374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9269" y="4972801"/>
            <a:ext cx="3977739" cy="41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014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D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1606-EF4C-4F68-A128-5E5DAAD5EF2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939568"/>
            <a:ext cx="10515600" cy="531374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904" y="-1582378"/>
            <a:ext cx="3977739" cy="41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2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Dark">
    <p:bg>
      <p:bgPr>
        <a:solidFill>
          <a:srgbClr val="2636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1606-EF4C-4F68-A128-5E5DAAD5EF23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071" y="-1149369"/>
            <a:ext cx="3977739" cy="41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50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47352"/>
            <a:ext cx="5181600" cy="52296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47352"/>
            <a:ext cx="5181600" cy="52296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1606-EF4C-4F68-A128-5E5DAAD5EF2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033" y="1463203"/>
            <a:ext cx="3977739" cy="41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157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Dark">
    <p:bg>
      <p:bgPr>
        <a:solidFill>
          <a:srgbClr val="2636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1606-EF4C-4F68-A128-5E5DAAD5EF2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fr-FR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950903" y="723578"/>
            <a:ext cx="2290195" cy="838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071" y="-1149369"/>
            <a:ext cx="3977739" cy="41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7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1606-EF4C-4F68-A128-5E5DAAD5EF23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30655" y="6829425"/>
            <a:ext cx="933069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131" y="1330046"/>
            <a:ext cx="3977739" cy="41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26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1606-EF4C-4F68-A128-5E5DAAD5EF23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30655" y="6829425"/>
            <a:ext cx="933069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131" y="1330046"/>
            <a:ext cx="3977739" cy="41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8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61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69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36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99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40490"/>
            <a:ext cx="10515600" cy="471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Quicksand" charset="0"/>
                <a:ea typeface="Quicksand" charset="0"/>
                <a:cs typeface="Quicksand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Quicksand" charset="0"/>
                <a:ea typeface="Quicksand" charset="0"/>
                <a:cs typeface="Quicksand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Quicksand" charset="0"/>
                <a:ea typeface="Quicksand" charset="0"/>
                <a:cs typeface="Quicksand" charset="0"/>
              </a:defRPr>
            </a:lvl1pPr>
          </a:lstStyle>
          <a:p>
            <a:fld id="{41EF1606-EF4C-4F68-A128-5E5DAAD5EF2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28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29" r:id="rId6"/>
    <p:sldLayoutId id="2147483666" r:id="rId7"/>
    <p:sldLayoutId id="2147483667" r:id="rId8"/>
    <p:sldLayoutId id="2147483668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Quicksand" charset="0"/>
          <a:ea typeface="Quicksand" charset="0"/>
          <a:cs typeface="Quicksan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6D7B7"/>
        </a:buClr>
        <a:buSzPct val="80000"/>
        <a:buFont typeface="Arial" charset="0"/>
        <a:buChar char="•"/>
        <a:defRPr sz="2800" kern="1200">
          <a:solidFill>
            <a:schemeClr val="tx1"/>
          </a:solidFill>
          <a:latin typeface="Quicksand" charset="0"/>
          <a:ea typeface="Quicksand" charset="0"/>
          <a:cs typeface="Quicksand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D7B7"/>
        </a:buClr>
        <a:buFont typeface="Avenir book" panose="02000503020000020003" pitchFamily="2" charset="0"/>
        <a:buChar char="–"/>
        <a:defRPr sz="2400" kern="1200">
          <a:solidFill>
            <a:schemeClr val="tx1"/>
          </a:solidFill>
          <a:latin typeface="Quicksand" charset="0"/>
          <a:ea typeface="Quicksand" charset="0"/>
          <a:cs typeface="Quicksand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venir book" panose="02000503020000020003" pitchFamily="2" charset="0"/>
        <a:buChar char="–"/>
        <a:defRPr sz="2000" kern="1200">
          <a:solidFill>
            <a:schemeClr val="tx1"/>
          </a:solidFill>
          <a:latin typeface="Quicksand" charset="0"/>
          <a:ea typeface="Quicksand" charset="0"/>
          <a:cs typeface="Quicksand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venir book" panose="02000503020000020003" pitchFamily="2" charset="0"/>
        <a:buChar char="–"/>
        <a:defRPr sz="1800" kern="1200">
          <a:solidFill>
            <a:schemeClr val="tx1"/>
          </a:solidFill>
          <a:latin typeface="Quicksand" charset="0"/>
          <a:ea typeface="Quicksand" charset="0"/>
          <a:cs typeface="Quicksand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venir book" panose="02000503020000020003" pitchFamily="2" charset="0"/>
        <a:buChar char="−"/>
        <a:defRPr sz="1800" kern="1200">
          <a:solidFill>
            <a:schemeClr val="tx1"/>
          </a:solidFill>
          <a:latin typeface="Quicksand" charset="0"/>
          <a:ea typeface="Quicksand" charset="0"/>
          <a:cs typeface="Quicksan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36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99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40490"/>
            <a:ext cx="10515600" cy="471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Quicksand" charset="0"/>
                <a:ea typeface="Quicksand" charset="0"/>
                <a:cs typeface="Quicksand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Quicksand" charset="0"/>
                <a:ea typeface="Quicksand" charset="0"/>
                <a:cs typeface="Quicksand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Quicksand" charset="0"/>
                <a:ea typeface="Quicksand" charset="0"/>
                <a:cs typeface="Quicksand" charset="0"/>
              </a:defRPr>
            </a:lvl1pPr>
          </a:lstStyle>
          <a:p>
            <a:fld id="{41EF1606-EF4C-4F68-A128-5E5DAAD5EF2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037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Quicksand" charset="0"/>
          <a:ea typeface="Quicksand" charset="0"/>
          <a:cs typeface="Quicksan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6D7B7"/>
        </a:buClr>
        <a:buSzPct val="80000"/>
        <a:buFont typeface="Arial" charset="0"/>
        <a:buChar char="•"/>
        <a:defRPr sz="2800" kern="1200">
          <a:solidFill>
            <a:schemeClr val="tx1"/>
          </a:solidFill>
          <a:latin typeface="Quicksand" charset="0"/>
          <a:ea typeface="Quicksand" charset="0"/>
          <a:cs typeface="Quicksand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D7B7"/>
        </a:buClr>
        <a:buFont typeface="Avenir book" panose="02000503020000020003" pitchFamily="2" charset="0"/>
        <a:buChar char="–"/>
        <a:defRPr sz="2400" kern="1200">
          <a:solidFill>
            <a:schemeClr val="tx1"/>
          </a:solidFill>
          <a:latin typeface="Quicksand" charset="0"/>
          <a:ea typeface="Quicksand" charset="0"/>
          <a:cs typeface="Quicksand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venir book" panose="02000503020000020003" pitchFamily="2" charset="0"/>
        <a:buChar char="–"/>
        <a:defRPr sz="2000" kern="1200">
          <a:solidFill>
            <a:schemeClr val="tx1"/>
          </a:solidFill>
          <a:latin typeface="Quicksand" charset="0"/>
          <a:ea typeface="Quicksand" charset="0"/>
          <a:cs typeface="Quicksand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venir book" panose="02000503020000020003" pitchFamily="2" charset="0"/>
        <a:buChar char="–"/>
        <a:defRPr sz="1800" kern="1200">
          <a:solidFill>
            <a:schemeClr val="tx1"/>
          </a:solidFill>
          <a:latin typeface="Quicksand" charset="0"/>
          <a:ea typeface="Quicksand" charset="0"/>
          <a:cs typeface="Quicksand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venir book" panose="02000503020000020003" pitchFamily="2" charset="0"/>
        <a:buChar char="−"/>
        <a:defRPr sz="1800" kern="1200">
          <a:solidFill>
            <a:schemeClr val="tx1"/>
          </a:solidFill>
          <a:latin typeface="Quicksand" charset="0"/>
          <a:ea typeface="Quicksand" charset="0"/>
          <a:cs typeface="Quicksan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99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40490"/>
            <a:ext cx="10515600" cy="471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Quicksand" charset="0"/>
                <a:ea typeface="Quicksand" charset="0"/>
                <a:cs typeface="Quicksand" charset="0"/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Quicksand" charset="0"/>
                <a:ea typeface="Quicksand" charset="0"/>
                <a:cs typeface="Quicksand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Quicksand" charset="0"/>
                <a:ea typeface="Quicksand" charset="0"/>
                <a:cs typeface="Quicksand" charset="0"/>
              </a:defRPr>
            </a:lvl1pPr>
          </a:lstStyle>
          <a:p>
            <a:fld id="{A48E1BD0-1F4C-4AC0-9269-1C4892D43C5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6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670" r:id="rId2"/>
    <p:sldLayoutId id="2147483671" r:id="rId3"/>
    <p:sldLayoutId id="2147483672" r:id="rId4"/>
    <p:sldLayoutId id="2147483673" r:id="rId5"/>
    <p:sldLayoutId id="2147483730" r:id="rId6"/>
    <p:sldLayoutId id="2147483674" r:id="rId7"/>
    <p:sldLayoutId id="2147483675" r:id="rId8"/>
    <p:sldLayoutId id="2147483676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Quicksand" charset="0"/>
          <a:ea typeface="Quicksand" charset="0"/>
          <a:cs typeface="Quicksan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6D7B7"/>
        </a:buClr>
        <a:buSzPct val="80000"/>
        <a:buFont typeface="Arial" charset="0"/>
        <a:buChar char="•"/>
        <a:defRPr sz="2800" kern="1200">
          <a:solidFill>
            <a:schemeClr val="tx1"/>
          </a:solidFill>
          <a:latin typeface="Quicksand" charset="0"/>
          <a:ea typeface="Quicksand" charset="0"/>
          <a:cs typeface="Quicksand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D7B7"/>
        </a:buClr>
        <a:buFont typeface="Avenir book" panose="02000503020000020003" pitchFamily="2" charset="0"/>
        <a:buChar char="–"/>
        <a:defRPr sz="2400" kern="1200">
          <a:solidFill>
            <a:schemeClr val="tx1"/>
          </a:solidFill>
          <a:latin typeface="Quicksand" charset="0"/>
          <a:ea typeface="Quicksand" charset="0"/>
          <a:cs typeface="Quicksand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venir book" panose="02000503020000020003" pitchFamily="2" charset="0"/>
        <a:buChar char="–"/>
        <a:defRPr sz="2000" kern="1200">
          <a:solidFill>
            <a:schemeClr val="tx1"/>
          </a:solidFill>
          <a:latin typeface="Quicksand" charset="0"/>
          <a:ea typeface="Quicksand" charset="0"/>
          <a:cs typeface="Quicksand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venir book" panose="02000503020000020003" pitchFamily="2" charset="0"/>
        <a:buChar char="–"/>
        <a:defRPr sz="1800" kern="1200">
          <a:solidFill>
            <a:schemeClr val="tx1"/>
          </a:solidFill>
          <a:latin typeface="Quicksand" charset="0"/>
          <a:ea typeface="Quicksand" charset="0"/>
          <a:cs typeface="Quicksand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venir book" panose="02000503020000020003" pitchFamily="2" charset="0"/>
        <a:buChar char="−"/>
        <a:defRPr sz="1800" kern="1200">
          <a:solidFill>
            <a:schemeClr val="tx1"/>
          </a:solidFill>
          <a:latin typeface="Quicksand" charset="0"/>
          <a:ea typeface="Quicksand" charset="0"/>
          <a:cs typeface="Quicksan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99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40490"/>
            <a:ext cx="10515600" cy="471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Quicksand" charset="0"/>
                <a:ea typeface="Quicksand" charset="0"/>
                <a:cs typeface="Quicksand" charset="0"/>
              </a:defRPr>
            </a:lvl1pPr>
          </a:lstStyle>
          <a:p>
            <a:fld id="{4E341FC2-0CEE-4247-BA4F-3E2B27825A99}" type="datetimeFigureOut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12/05/2025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Quicksand" charset="0"/>
                <a:ea typeface="Quicksand" charset="0"/>
                <a:cs typeface="Quicksand" charset="0"/>
              </a:defRPr>
            </a:lvl1pPr>
          </a:lstStyle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Quicksand" charset="0"/>
                <a:ea typeface="Quicksand" charset="0"/>
                <a:cs typeface="Quicksand" charset="0"/>
              </a:defRPr>
            </a:lvl1pPr>
          </a:lstStyle>
          <a:p>
            <a:fld id="{A48E1BD0-1F4C-4AC0-9269-1C4892D43C56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3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Quicksand" charset="0"/>
          <a:ea typeface="Quicksand" charset="0"/>
          <a:cs typeface="Quicksan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Tx/>
        <a:buBlip>
          <a:blip r:embed="rId9"/>
        </a:buBlip>
        <a:defRPr sz="2800" kern="1200">
          <a:solidFill>
            <a:schemeClr val="tx1"/>
          </a:solidFill>
          <a:latin typeface="Quicksand" charset="0"/>
          <a:ea typeface="Quicksand" charset="0"/>
          <a:cs typeface="Quicksand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venir book" panose="02000503020000020003" pitchFamily="2" charset="0"/>
        <a:buChar char="–"/>
        <a:defRPr sz="2400" kern="1200">
          <a:solidFill>
            <a:schemeClr val="tx1"/>
          </a:solidFill>
          <a:latin typeface="Quicksand" charset="0"/>
          <a:ea typeface="Quicksand" charset="0"/>
          <a:cs typeface="Quicksand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venir book" panose="02000503020000020003" pitchFamily="2" charset="0"/>
        <a:buChar char="–"/>
        <a:defRPr sz="2000" kern="1200">
          <a:solidFill>
            <a:schemeClr val="tx1"/>
          </a:solidFill>
          <a:latin typeface="Quicksand" charset="0"/>
          <a:ea typeface="Quicksand" charset="0"/>
          <a:cs typeface="Quicksand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venir book" panose="02000503020000020003" pitchFamily="2" charset="0"/>
        <a:buChar char="–"/>
        <a:defRPr sz="1800" kern="1200">
          <a:solidFill>
            <a:schemeClr val="tx1"/>
          </a:solidFill>
          <a:latin typeface="Quicksand" charset="0"/>
          <a:ea typeface="Quicksand" charset="0"/>
          <a:cs typeface="Quicksand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venir book" panose="02000503020000020003" pitchFamily="2" charset="0"/>
        <a:buChar char="−"/>
        <a:defRPr sz="1800" kern="1200">
          <a:solidFill>
            <a:schemeClr val="tx1"/>
          </a:solidFill>
          <a:latin typeface="Quicksand" charset="0"/>
          <a:ea typeface="Quicksand" charset="0"/>
          <a:cs typeface="Quicksan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99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40490"/>
            <a:ext cx="10515600" cy="471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Quicksand" charset="0"/>
                <a:ea typeface="Quicksand" charset="0"/>
                <a:cs typeface="Quicksand" charset="0"/>
              </a:defRPr>
            </a:lvl1pPr>
          </a:lstStyle>
          <a:p>
            <a:fld id="{4E341FC2-0CEE-4247-BA4F-3E2B27825A99}" type="datetimeFigureOut">
              <a:rPr lang="fr-FR" smtClean="0"/>
              <a:pPr/>
              <a:t>12/05/2025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Quicksand" charset="0"/>
                <a:ea typeface="Quicksand" charset="0"/>
                <a:cs typeface="Quicksand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Quicksand" charset="0"/>
                <a:ea typeface="Quicksand" charset="0"/>
                <a:cs typeface="Quicksand" charset="0"/>
              </a:defRPr>
            </a:lvl1pPr>
          </a:lstStyle>
          <a:p>
            <a:fld id="{A48E1BD0-1F4C-4AC0-9269-1C4892D43C5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149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31" r:id="rId6"/>
    <p:sldLayoutId id="2147483717" r:id="rId7"/>
    <p:sldLayoutId id="2147483718" r:id="rId8"/>
    <p:sldLayoutId id="214748371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Quicksand" charset="0"/>
          <a:ea typeface="Quicksand" charset="0"/>
          <a:cs typeface="Quicksan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6D7B7"/>
        </a:buClr>
        <a:buSzPct val="80000"/>
        <a:buFont typeface="Arial" charset="0"/>
        <a:buChar char="•"/>
        <a:defRPr sz="2800" kern="1200">
          <a:solidFill>
            <a:schemeClr val="tx1"/>
          </a:solidFill>
          <a:latin typeface="Quicksand" charset="0"/>
          <a:ea typeface="Quicksand" charset="0"/>
          <a:cs typeface="Quicksand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D7B7"/>
        </a:buClr>
        <a:buFont typeface="Avenir book" panose="02000503020000020003" pitchFamily="2" charset="0"/>
        <a:buChar char="–"/>
        <a:defRPr sz="2400" kern="1200">
          <a:solidFill>
            <a:schemeClr val="tx1"/>
          </a:solidFill>
          <a:latin typeface="Quicksand" charset="0"/>
          <a:ea typeface="Quicksand" charset="0"/>
          <a:cs typeface="Quicksand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venir book" panose="02000503020000020003" pitchFamily="2" charset="0"/>
        <a:buChar char="–"/>
        <a:defRPr sz="2000" kern="1200">
          <a:solidFill>
            <a:schemeClr val="tx1"/>
          </a:solidFill>
          <a:latin typeface="Quicksand" charset="0"/>
          <a:ea typeface="Quicksand" charset="0"/>
          <a:cs typeface="Quicksand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venir book" panose="02000503020000020003" pitchFamily="2" charset="0"/>
        <a:buChar char="–"/>
        <a:defRPr sz="1800" kern="1200">
          <a:solidFill>
            <a:schemeClr val="tx1"/>
          </a:solidFill>
          <a:latin typeface="Quicksand" charset="0"/>
          <a:ea typeface="Quicksand" charset="0"/>
          <a:cs typeface="Quicksand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venir book" panose="02000503020000020003" pitchFamily="2" charset="0"/>
        <a:buChar char="−"/>
        <a:defRPr sz="1800" kern="1200">
          <a:solidFill>
            <a:schemeClr val="tx1"/>
          </a:solidFill>
          <a:latin typeface="Quicksand" charset="0"/>
          <a:ea typeface="Quicksand" charset="0"/>
          <a:cs typeface="Quicksan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99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40490"/>
            <a:ext cx="10515600" cy="471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A48E1BD0-1F4C-4AC0-9269-1C4892D43C56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8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Tx/>
        <a:buBlip>
          <a:blip r:embed="rId9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venir book" panose="02000503020000020003" pitchFamily="2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venir book" panose="02000503020000020003" pitchFamily="2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venir book" panose="02000503020000020003" pitchFamily="2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venir book" panose="02000503020000020003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99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40490"/>
            <a:ext cx="10515600" cy="471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4E341FC2-0CEE-4247-BA4F-3E2B27825A99}" type="datetimeFigureOut">
              <a:rPr lang="fr-FR" smtClean="0">
                <a:solidFill>
                  <a:srgbClr val="FFFFFF">
                    <a:tint val="75000"/>
                  </a:srgbClr>
                </a:solidFill>
              </a:rPr>
              <a:pPr/>
              <a:t>12/05/2025</a:t>
            </a:fld>
            <a:endParaRPr lang="fr-FR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fr-FR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A48E1BD0-1F4C-4AC0-9269-1C4892D43C56}" type="slidenum">
              <a:rPr lang="fr-FR" smtClean="0">
                <a:solidFill>
                  <a:srgbClr val="FFFFFF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290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Tx/>
        <a:buBlip>
          <a:blip r:embed="rId1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venir book" panose="02000503020000020003" pitchFamily="2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venir book" panose="02000503020000020003" pitchFamily="2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venir book" panose="02000503020000020003" pitchFamily="2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venir book" panose="02000503020000020003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99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40490"/>
            <a:ext cx="10515600" cy="471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4E341FC2-0CEE-4247-BA4F-3E2B27825A99}" type="datetimeFigureOut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12/05/2025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A48E1BD0-1F4C-4AC0-9269-1C4892D43C56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Tx/>
        <a:buBlip>
          <a:blip r:embed="rId9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venir book" panose="02000503020000020003" pitchFamily="2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venir book" panose="02000503020000020003" pitchFamily="2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venir book" panose="02000503020000020003" pitchFamily="2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venir book" panose="02000503020000020003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36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99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40490"/>
            <a:ext cx="10515600" cy="471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41EF1606-EF4C-4F68-A128-5E5DAAD5EF2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934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Tx/>
        <a:buBlip>
          <a:blip r:embed="rId11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venir book" panose="02000503020000020003" pitchFamily="2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venir book" panose="02000503020000020003" pitchFamily="2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venir book" panose="02000503020000020003" pitchFamily="2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venir book" panose="02000503020000020003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99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40490"/>
            <a:ext cx="10515600" cy="471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A48E1BD0-1F4C-4AC0-9269-1C4892D43C56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1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Tx/>
        <a:buBlip>
          <a:blip r:embed="rId1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venir book" panose="02000503020000020003" pitchFamily="2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venir book" panose="02000503020000020003" pitchFamily="2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venir book" panose="02000503020000020003" pitchFamily="2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venir book" panose="02000503020000020003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atometrics.com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alendly.com/alice-atometrics/30mi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60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A88F58-306B-0B0C-B87C-9970DEF79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1BD0-1F4C-4AC0-9269-1C4892D43C56}" type="slidenum">
              <a:rPr lang="fr-FR" smtClean="0"/>
              <a:t>10</a:t>
            </a:fld>
            <a:endParaRPr lang="fr-F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9FEA84-AED6-F903-EC14-6DBCE9FCD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en savoir plus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A33A833-C745-465B-EDD6-CEDA3FCC9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852" y="2061281"/>
            <a:ext cx="2519204" cy="257778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BEFCA7E-6BE0-4817-337E-70C3CEE4FA3E}"/>
              </a:ext>
            </a:extLst>
          </p:cNvPr>
          <p:cNvSpPr txBox="1"/>
          <p:nvPr/>
        </p:nvSpPr>
        <p:spPr>
          <a:xfrm>
            <a:off x="6237973" y="2611511"/>
            <a:ext cx="47452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contact@atometrics.com</a:t>
            </a:r>
            <a:endParaRPr lang="fr-FR" dirty="0">
              <a:latin typeface="+mj-lt"/>
            </a:endParaRPr>
          </a:p>
          <a:p>
            <a:r>
              <a:rPr lang="fr-FR" dirty="0">
                <a:latin typeface="+mj-lt"/>
              </a:rPr>
              <a:t>01 84 25 04 22</a:t>
            </a:r>
            <a:endParaRPr lang="fr-FR" b="0" i="0" strike="noStrike" dirty="0">
              <a:effectLst/>
              <a:latin typeface="+mj-lt"/>
            </a:endParaRPr>
          </a:p>
          <a:p>
            <a:r>
              <a:rPr lang="fr-FR" dirty="0">
                <a:latin typeface="+mj-lt"/>
              </a:rPr>
              <a:t>4 rue de Moscou, 75008, Paris</a:t>
            </a:r>
          </a:p>
          <a:p>
            <a:endParaRPr lang="fr-FR" dirty="0">
              <a:latin typeface="+mj-lt"/>
            </a:endParaRPr>
          </a:p>
          <a:p>
            <a:r>
              <a:rPr lang="fr-FR" dirty="0">
                <a:latin typeface="+mj-lt"/>
              </a:rPr>
              <a:t>Pour prendre rendez-vous, </a:t>
            </a:r>
            <a:r>
              <a:rPr lang="fr-FR" dirty="0">
                <a:latin typeface="+mj-lt"/>
                <a:hlinkClick r:id="rId4"/>
              </a:rPr>
              <a:t>cliquez ici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2084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324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>
            <a:extLst>
              <a:ext uri="{FF2B5EF4-FFF2-40B4-BE49-F238E27FC236}">
                <a16:creationId xmlns:a16="http://schemas.microsoft.com/office/drawing/2014/main" id="{8E7CC99E-31E3-3AE7-8E12-36D8C792F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555" y="5277731"/>
            <a:ext cx="1363550" cy="7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B21F79-74B9-3648-8BB2-05F6685E3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13243"/>
                </a:solidFill>
              </a:rPr>
              <a:t>ato</a:t>
            </a:r>
            <a:r>
              <a:rPr lang="fr-FR" b="1" dirty="0">
                <a:solidFill>
                  <a:srgbClr val="36D7B7"/>
                </a:solidFill>
              </a:rPr>
              <a:t>metrics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5B1FD-B475-3743-9B07-999C94677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6502"/>
            <a:ext cx="10515600" cy="5056814"/>
          </a:xfrm>
        </p:spPr>
        <p:txBody>
          <a:bodyPr anchor="t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dirty="0"/>
              <a:t>Société spécialisée dans l’</a:t>
            </a:r>
            <a:r>
              <a:rPr lang="fr-FR" b="1" dirty="0"/>
              <a:t>information économique et financière </a:t>
            </a:r>
            <a:r>
              <a:rPr lang="fr-FR" dirty="0"/>
              <a:t>sur le secteur des </a:t>
            </a:r>
            <a:r>
              <a:rPr lang="fr-FR" b="1" dirty="0"/>
              <a:t>petites entreprises </a:t>
            </a:r>
            <a:r>
              <a:rPr lang="fr-FR" dirty="0"/>
              <a:t>françaises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25AE2-EF79-5347-BC0B-D43A7EEC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E1BD0-1F4C-4AC0-9269-1C4892D43C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Quicksand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Quicksand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147893-EECA-A139-3D3F-B9840ED859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83" y="5110736"/>
            <a:ext cx="1422235" cy="543904"/>
          </a:xfrm>
          <a:prstGeom prst="rect">
            <a:avLst/>
          </a:prstGeom>
        </p:spPr>
      </p:pic>
      <p:pic>
        <p:nvPicPr>
          <p:cNvPr id="11" name="Picture 2" descr="Avis La Banque Postale Pro | Notre Avis Détaillé sur l'Offre Pro LBP 2022">
            <a:extLst>
              <a:ext uri="{FF2B5EF4-FFF2-40B4-BE49-F238E27FC236}">
                <a16:creationId xmlns:a16="http://schemas.microsoft.com/office/drawing/2014/main" id="{887535DD-7805-4EC3-D307-ECCB6BC0C2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7" t="12517" r="25556" b="14970"/>
          <a:stretch/>
        </p:blipFill>
        <p:spPr bwMode="auto">
          <a:xfrm>
            <a:off x="2945724" y="3025887"/>
            <a:ext cx="1059444" cy="78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BNP Paribas Logo, symbol, meaning, history, PNG, brand">
            <a:extLst>
              <a:ext uri="{FF2B5EF4-FFF2-40B4-BE49-F238E27FC236}">
                <a16:creationId xmlns:a16="http://schemas.microsoft.com/office/drawing/2014/main" id="{1613B595-DF2F-D38F-BDA3-FD6C5F082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99" y="3016606"/>
            <a:ext cx="1243758" cy="69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ntact - EC">
            <a:extLst>
              <a:ext uri="{FF2B5EF4-FFF2-40B4-BE49-F238E27FC236}">
                <a16:creationId xmlns:a16="http://schemas.microsoft.com/office/drawing/2014/main" id="{8737465E-EE85-F938-756C-04DBDE4B7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85" y="4211512"/>
            <a:ext cx="1328247" cy="44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F5D69D9-63A5-ECF0-3CB6-57EEE17D4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47" y="5039048"/>
            <a:ext cx="1191699" cy="7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FFAC1D8-DECA-7F80-18D9-EA759956E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370" y="3005139"/>
            <a:ext cx="774830" cy="94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ccueil">
            <a:extLst>
              <a:ext uri="{FF2B5EF4-FFF2-40B4-BE49-F238E27FC236}">
                <a16:creationId xmlns:a16="http://schemas.microsoft.com/office/drawing/2014/main" id="{8DA8AC5D-8FF9-48E6-014B-04A2909C5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859" y="4247088"/>
            <a:ext cx="1473526" cy="44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0912526A-4A6A-5DE1-004E-CB5A7634F3B3}"/>
              </a:ext>
            </a:extLst>
          </p:cNvPr>
          <p:cNvSpPr/>
          <p:nvPr/>
        </p:nvSpPr>
        <p:spPr>
          <a:xfrm>
            <a:off x="487067" y="2609742"/>
            <a:ext cx="5508000" cy="3516355"/>
          </a:xfrm>
          <a:prstGeom prst="rect">
            <a:avLst/>
          </a:prstGeom>
          <a:noFill/>
          <a:ln w="28575">
            <a:solidFill>
              <a:srgbClr val="D79E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icksan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DD3755-9C92-C8BA-7091-F46283B7DCC8}"/>
              </a:ext>
            </a:extLst>
          </p:cNvPr>
          <p:cNvSpPr txBox="1"/>
          <p:nvPr/>
        </p:nvSpPr>
        <p:spPr>
          <a:xfrm>
            <a:off x="744808" y="2424544"/>
            <a:ext cx="4909091" cy="36000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D79E36"/>
                </a:solidFill>
                <a:effectLst/>
                <a:uLnTx/>
                <a:uFillTx/>
                <a:latin typeface="Quicksand"/>
                <a:ea typeface="+mn-ea"/>
                <a:cs typeface="+mn-cs"/>
              </a:rPr>
              <a:t>Des interfaces pour les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D79E36"/>
                </a:highlight>
                <a:uLnTx/>
                <a:uFillTx/>
                <a:latin typeface="Quicksand"/>
                <a:ea typeface="+mn-ea"/>
                <a:cs typeface="+mn-cs"/>
              </a:rPr>
              <a:t>partenaires des TPE</a:t>
            </a:r>
          </a:p>
        </p:txBody>
      </p:sp>
      <p:pic>
        <p:nvPicPr>
          <p:cNvPr id="1044" name="Picture 20">
            <a:extLst>
              <a:ext uri="{FF2B5EF4-FFF2-40B4-BE49-F238E27FC236}">
                <a16:creationId xmlns:a16="http://schemas.microsoft.com/office/drawing/2014/main" id="{27E100E8-0E51-1F0E-0465-D5086E4BD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284" y="4065628"/>
            <a:ext cx="988809" cy="68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DF60DB-993F-25D2-BFF6-394888FD131D}"/>
              </a:ext>
            </a:extLst>
          </p:cNvPr>
          <p:cNvSpPr/>
          <p:nvPr/>
        </p:nvSpPr>
        <p:spPr>
          <a:xfrm>
            <a:off x="6340312" y="2616532"/>
            <a:ext cx="5506274" cy="35172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icksand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A01BC7D-89D7-13DD-E19A-19A8C8E4E7C3}"/>
              </a:ext>
            </a:extLst>
          </p:cNvPr>
          <p:cNvGrpSpPr/>
          <p:nvPr/>
        </p:nvGrpSpPr>
        <p:grpSpPr>
          <a:xfrm>
            <a:off x="6669697" y="2901051"/>
            <a:ext cx="1336353" cy="3088731"/>
            <a:chOff x="864600" y="1115055"/>
            <a:chExt cx="2345526" cy="5384026"/>
          </a:xfrm>
        </p:grpSpPr>
        <p:sp>
          <p:nvSpPr>
            <p:cNvPr id="7" name="Can 6">
              <a:extLst>
                <a:ext uri="{FF2B5EF4-FFF2-40B4-BE49-F238E27FC236}">
                  <a16:creationId xmlns:a16="http://schemas.microsoft.com/office/drawing/2014/main" id="{7AAADA5A-F637-2AC7-DB04-753859EE09AA}"/>
                </a:ext>
              </a:extLst>
            </p:cNvPr>
            <p:cNvSpPr/>
            <p:nvPr/>
          </p:nvSpPr>
          <p:spPr>
            <a:xfrm>
              <a:off x="864600" y="5715138"/>
              <a:ext cx="1992702" cy="783943"/>
            </a:xfrm>
            <a:prstGeom prst="can">
              <a:avLst/>
            </a:prstGeom>
            <a:noFill/>
            <a:ln w="2222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 Bold"/>
                  <a:ea typeface="Quicksand Bold" charset="0"/>
                  <a:cs typeface="Quicksand Bold" charset="0"/>
                </a:rPr>
                <a:t>Données 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13243"/>
                  </a:solidFill>
                  <a:effectLst/>
                  <a:uLnTx/>
                  <a:uFillTx/>
                  <a:latin typeface="Quicksand Bold"/>
                  <a:ea typeface="Quicksand Bold" charset="0"/>
                  <a:cs typeface="Quicksand Bold" charset="0"/>
                </a:rPr>
                <a:t>ato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36D7B7"/>
                  </a:solidFill>
                  <a:effectLst/>
                  <a:uLnTx/>
                  <a:uFillTx/>
                  <a:latin typeface="Quicksand Bold"/>
                  <a:ea typeface="Quicksand Bold" charset="0"/>
                  <a:cs typeface="Quicksand Bold" charset="0"/>
                </a:rPr>
                <a:t>metrics</a:t>
              </a:r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5D61B14C-A032-ECEC-E3CA-9C14CC54DDAF}"/>
                </a:ext>
              </a:extLst>
            </p:cNvPr>
            <p:cNvSpPr/>
            <p:nvPr/>
          </p:nvSpPr>
          <p:spPr>
            <a:xfrm rot="5400000">
              <a:off x="2839024" y="6046734"/>
              <a:ext cx="542205" cy="184791"/>
            </a:xfrm>
            <a:prstGeom prst="triangle">
              <a:avLst/>
            </a:prstGeom>
            <a:noFill/>
            <a:ln w="2222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Bold"/>
                <a:ea typeface="+mn-ea"/>
                <a:cs typeface="+mn-cs"/>
              </a:endParaRPr>
            </a:p>
          </p:txBody>
        </p:sp>
        <p:sp>
          <p:nvSpPr>
            <p:cNvPr id="28" name="Can 86">
              <a:extLst>
                <a:ext uri="{FF2B5EF4-FFF2-40B4-BE49-F238E27FC236}">
                  <a16:creationId xmlns:a16="http://schemas.microsoft.com/office/drawing/2014/main" id="{D97065B1-3CAF-39AE-C69A-7B6839FFF8E5}"/>
                </a:ext>
              </a:extLst>
            </p:cNvPr>
            <p:cNvSpPr/>
            <p:nvPr/>
          </p:nvSpPr>
          <p:spPr>
            <a:xfrm>
              <a:off x="864600" y="5037102"/>
              <a:ext cx="1992702" cy="783943"/>
            </a:xfrm>
            <a:prstGeom prst="can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Quicksand Bold"/>
                  <a:ea typeface="Quicksand Bold" charset="0"/>
                  <a:cs typeface="Quicksand Bold" charset="0"/>
                </a:rPr>
                <a:t>Données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Quicksand Bold"/>
                  <a:ea typeface="Quicksand Bold" charset="0"/>
                  <a:cs typeface="Quicksand Bold" charset="0"/>
                </a:rPr>
                <a:t>légales</a:t>
              </a:r>
            </a:p>
          </p:txBody>
        </p:sp>
        <p:sp>
          <p:nvSpPr>
            <p:cNvPr id="29" name="Triangle 112">
              <a:extLst>
                <a:ext uri="{FF2B5EF4-FFF2-40B4-BE49-F238E27FC236}">
                  <a16:creationId xmlns:a16="http://schemas.microsoft.com/office/drawing/2014/main" id="{D1CC211D-906C-CD6E-E02F-313A360C84A4}"/>
                </a:ext>
              </a:extLst>
            </p:cNvPr>
            <p:cNvSpPr/>
            <p:nvPr/>
          </p:nvSpPr>
          <p:spPr>
            <a:xfrm rot="5400000">
              <a:off x="2846628" y="5348448"/>
              <a:ext cx="542205" cy="184791"/>
            </a:xfrm>
            <a:prstGeom prst="triangl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icksand Bold"/>
                <a:ea typeface="+mn-ea"/>
                <a:cs typeface="+mn-cs"/>
              </a:endParaRPr>
            </a:p>
          </p:txBody>
        </p:sp>
        <p:sp>
          <p:nvSpPr>
            <p:cNvPr id="33" name="Can 86">
              <a:extLst>
                <a:ext uri="{FF2B5EF4-FFF2-40B4-BE49-F238E27FC236}">
                  <a16:creationId xmlns:a16="http://schemas.microsoft.com/office/drawing/2014/main" id="{ADCD34FB-6CB2-B709-0FF3-63D38FBDDBE3}"/>
                </a:ext>
              </a:extLst>
            </p:cNvPr>
            <p:cNvSpPr/>
            <p:nvPr/>
          </p:nvSpPr>
          <p:spPr>
            <a:xfrm>
              <a:off x="864600" y="4376960"/>
              <a:ext cx="1992702" cy="783943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Quicksand Bold"/>
                  <a:ea typeface="Quicksand Bold" charset="0"/>
                  <a:cs typeface="Quicksand Bold" charset="0"/>
                </a:rPr>
                <a:t>Données immobilières</a:t>
              </a:r>
            </a:p>
          </p:txBody>
        </p:sp>
        <p:sp>
          <p:nvSpPr>
            <p:cNvPr id="34" name="Triangle 112">
              <a:extLst>
                <a:ext uri="{FF2B5EF4-FFF2-40B4-BE49-F238E27FC236}">
                  <a16:creationId xmlns:a16="http://schemas.microsoft.com/office/drawing/2014/main" id="{B88F9C99-EEC8-45A9-4951-9A72976D0194}"/>
                </a:ext>
              </a:extLst>
            </p:cNvPr>
            <p:cNvSpPr/>
            <p:nvPr/>
          </p:nvSpPr>
          <p:spPr>
            <a:xfrm rot="5400000">
              <a:off x="2846628" y="4688306"/>
              <a:ext cx="542205" cy="184791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icksand Bold"/>
                <a:ea typeface="+mn-ea"/>
                <a:cs typeface="+mn-cs"/>
              </a:endParaRPr>
            </a:p>
          </p:txBody>
        </p:sp>
        <p:sp>
          <p:nvSpPr>
            <p:cNvPr id="35" name="Can 34">
              <a:extLst>
                <a:ext uri="{FF2B5EF4-FFF2-40B4-BE49-F238E27FC236}">
                  <a16:creationId xmlns:a16="http://schemas.microsoft.com/office/drawing/2014/main" id="{3CB35243-6232-F57A-2590-4428CDE0F290}"/>
                </a:ext>
              </a:extLst>
            </p:cNvPr>
            <p:cNvSpPr/>
            <p:nvPr/>
          </p:nvSpPr>
          <p:spPr>
            <a:xfrm>
              <a:off x="864600" y="3722635"/>
              <a:ext cx="1992702" cy="783943"/>
            </a:xfrm>
            <a:prstGeom prst="can">
              <a:avLst/>
            </a:prstGeom>
            <a:solidFill>
              <a:srgbClr val="D79E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Quicksand Bold"/>
                  <a:ea typeface="Quicksand Bold" charset="0"/>
                  <a:cs typeface="Quicksand Bold" charset="0"/>
                </a:rPr>
                <a:t>Données transactions</a:t>
              </a:r>
            </a:p>
          </p:txBody>
        </p:sp>
        <p:sp>
          <p:nvSpPr>
            <p:cNvPr id="36" name="Can 35">
              <a:extLst>
                <a:ext uri="{FF2B5EF4-FFF2-40B4-BE49-F238E27FC236}">
                  <a16:creationId xmlns:a16="http://schemas.microsoft.com/office/drawing/2014/main" id="{A7C87EC5-8C12-87F6-C5B2-B2825BEDF128}"/>
                </a:ext>
              </a:extLst>
            </p:cNvPr>
            <p:cNvSpPr/>
            <p:nvPr/>
          </p:nvSpPr>
          <p:spPr>
            <a:xfrm>
              <a:off x="864600" y="3069386"/>
              <a:ext cx="1992702" cy="783943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Quicksand Bold"/>
                  <a:ea typeface="Quicksand Bold" charset="0"/>
                  <a:cs typeface="Quicksand Bold" charset="0"/>
                </a:rPr>
                <a:t>Données qualitatives</a:t>
              </a:r>
            </a:p>
          </p:txBody>
        </p:sp>
        <p:sp>
          <p:nvSpPr>
            <p:cNvPr id="37" name="Can 36">
              <a:extLst>
                <a:ext uri="{FF2B5EF4-FFF2-40B4-BE49-F238E27FC236}">
                  <a16:creationId xmlns:a16="http://schemas.microsoft.com/office/drawing/2014/main" id="{BA06EB28-39C5-DDD1-86E3-09BAB3B2E812}"/>
                </a:ext>
              </a:extLst>
            </p:cNvPr>
            <p:cNvSpPr/>
            <p:nvPr/>
          </p:nvSpPr>
          <p:spPr>
            <a:xfrm>
              <a:off x="864600" y="2415013"/>
              <a:ext cx="1992702" cy="783943"/>
            </a:xfrm>
            <a:prstGeom prst="can">
              <a:avLst/>
            </a:prstGeom>
            <a:solidFill>
              <a:srgbClr val="36D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Quicksand Bold"/>
                  <a:ea typeface="Quicksand Bold" charset="0"/>
                  <a:cs typeface="Quicksand Bold" charset="0"/>
                </a:rPr>
                <a:t>Données financières</a:t>
              </a:r>
            </a:p>
          </p:txBody>
        </p:sp>
        <p:sp>
          <p:nvSpPr>
            <p:cNvPr id="38" name="Can 37">
              <a:extLst>
                <a:ext uri="{FF2B5EF4-FFF2-40B4-BE49-F238E27FC236}">
                  <a16:creationId xmlns:a16="http://schemas.microsoft.com/office/drawing/2014/main" id="{19DE7400-4112-911B-A3F6-F34247DDBFC5}"/>
                </a:ext>
              </a:extLst>
            </p:cNvPr>
            <p:cNvSpPr/>
            <p:nvPr/>
          </p:nvSpPr>
          <p:spPr>
            <a:xfrm>
              <a:off x="864600" y="1769430"/>
              <a:ext cx="1992702" cy="783943"/>
            </a:xfrm>
            <a:prstGeom prst="can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Quicksand Bold"/>
                  <a:ea typeface="Quicksand Bold" charset="0"/>
                  <a:cs typeface="Quicksand Bold" charset="0"/>
                </a:rPr>
                <a:t>Données entreprises</a:t>
              </a:r>
            </a:p>
          </p:txBody>
        </p:sp>
        <p:sp>
          <p:nvSpPr>
            <p:cNvPr id="39" name="Can 38">
              <a:extLst>
                <a:ext uri="{FF2B5EF4-FFF2-40B4-BE49-F238E27FC236}">
                  <a16:creationId xmlns:a16="http://schemas.microsoft.com/office/drawing/2014/main" id="{724E9D0C-7301-CF46-DF93-F8F65C84D16E}"/>
                </a:ext>
              </a:extLst>
            </p:cNvPr>
            <p:cNvSpPr/>
            <p:nvPr/>
          </p:nvSpPr>
          <p:spPr>
            <a:xfrm>
              <a:off x="864600" y="1115055"/>
              <a:ext cx="1992702" cy="783943"/>
            </a:xfrm>
            <a:prstGeom prst="can">
              <a:avLst/>
            </a:prstGeom>
            <a:solidFill>
              <a:srgbClr val="263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Quicksand Bold"/>
                  <a:ea typeface="Quicksand Bold" charset="0"/>
                  <a:cs typeface="Quicksand Bold" charset="0"/>
                </a:rPr>
                <a:t>Données économiques</a:t>
              </a:r>
            </a:p>
          </p:txBody>
        </p:sp>
        <p:sp>
          <p:nvSpPr>
            <p:cNvPr id="40" name="Triangle 39">
              <a:extLst>
                <a:ext uri="{FF2B5EF4-FFF2-40B4-BE49-F238E27FC236}">
                  <a16:creationId xmlns:a16="http://schemas.microsoft.com/office/drawing/2014/main" id="{2343AD0D-5134-A704-5167-A185170EE618}"/>
                </a:ext>
              </a:extLst>
            </p:cNvPr>
            <p:cNvSpPr/>
            <p:nvPr/>
          </p:nvSpPr>
          <p:spPr>
            <a:xfrm rot="5400000">
              <a:off x="2826139" y="1426401"/>
              <a:ext cx="542205" cy="184791"/>
            </a:xfrm>
            <a:prstGeom prst="triangle">
              <a:avLst/>
            </a:prstGeom>
            <a:solidFill>
              <a:srgbClr val="263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icksand Bold"/>
                <a:ea typeface="+mn-ea"/>
                <a:cs typeface="+mn-cs"/>
              </a:endParaRPr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BADB9859-D14C-C35B-60E7-56714B81B4B7}"/>
                </a:ext>
              </a:extLst>
            </p:cNvPr>
            <p:cNvSpPr/>
            <p:nvPr/>
          </p:nvSpPr>
          <p:spPr>
            <a:xfrm rot="5400000">
              <a:off x="2839025" y="2065142"/>
              <a:ext cx="542205" cy="184791"/>
            </a:xfrm>
            <a:prstGeom prst="triangl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icksand Bold"/>
                <a:ea typeface="+mn-ea"/>
                <a:cs typeface="+mn-cs"/>
              </a:endParaRPr>
            </a:p>
          </p:txBody>
        </p:sp>
        <p:sp>
          <p:nvSpPr>
            <p:cNvPr id="42" name="Triangle 41">
              <a:extLst>
                <a:ext uri="{FF2B5EF4-FFF2-40B4-BE49-F238E27FC236}">
                  <a16:creationId xmlns:a16="http://schemas.microsoft.com/office/drawing/2014/main" id="{C0E5ABEB-F732-0C22-0E0E-C41323A05BC9}"/>
                </a:ext>
              </a:extLst>
            </p:cNvPr>
            <p:cNvSpPr/>
            <p:nvPr/>
          </p:nvSpPr>
          <p:spPr>
            <a:xfrm rot="5400000">
              <a:off x="2828022" y="2727297"/>
              <a:ext cx="542205" cy="184791"/>
            </a:xfrm>
            <a:prstGeom prst="triangle">
              <a:avLst/>
            </a:prstGeom>
            <a:solidFill>
              <a:srgbClr val="36D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icksand Bold"/>
                <a:ea typeface="+mn-ea"/>
                <a:cs typeface="+mn-cs"/>
              </a:endParaRPr>
            </a:p>
          </p:txBody>
        </p:sp>
        <p:sp>
          <p:nvSpPr>
            <p:cNvPr id="44" name="Triangle 43">
              <a:extLst>
                <a:ext uri="{FF2B5EF4-FFF2-40B4-BE49-F238E27FC236}">
                  <a16:creationId xmlns:a16="http://schemas.microsoft.com/office/drawing/2014/main" id="{07908CF3-DE68-7C1E-1727-77F2503956D5}"/>
                </a:ext>
              </a:extLst>
            </p:cNvPr>
            <p:cNvSpPr/>
            <p:nvPr/>
          </p:nvSpPr>
          <p:spPr>
            <a:xfrm rot="5400000">
              <a:off x="2826139" y="3395379"/>
              <a:ext cx="542205" cy="184791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icksand Bold"/>
                <a:ea typeface="+mn-ea"/>
                <a:cs typeface="+mn-cs"/>
              </a:endParaRPr>
            </a:p>
          </p:txBody>
        </p:sp>
        <p:sp>
          <p:nvSpPr>
            <p:cNvPr id="51" name="Triangle 50">
              <a:extLst>
                <a:ext uri="{FF2B5EF4-FFF2-40B4-BE49-F238E27FC236}">
                  <a16:creationId xmlns:a16="http://schemas.microsoft.com/office/drawing/2014/main" id="{60093AD4-C429-BA94-634D-56D646B6C74D}"/>
                </a:ext>
              </a:extLst>
            </p:cNvPr>
            <p:cNvSpPr/>
            <p:nvPr/>
          </p:nvSpPr>
          <p:spPr>
            <a:xfrm rot="5400000">
              <a:off x="2846628" y="4033982"/>
              <a:ext cx="542205" cy="184791"/>
            </a:xfrm>
            <a:prstGeom prst="triangle">
              <a:avLst/>
            </a:prstGeom>
            <a:solidFill>
              <a:srgbClr val="D79E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icksand Bold"/>
                <a:ea typeface="+mn-ea"/>
                <a:cs typeface="+mn-cs"/>
              </a:endParaRPr>
            </a:p>
          </p:txBody>
        </p:sp>
      </p:grpSp>
      <p:pic>
        <p:nvPicPr>
          <p:cNvPr id="52" name="Picture 10" descr="BODACC.fr - Bulletin officiel des annonces civiles et commerciales">
            <a:extLst>
              <a:ext uri="{FF2B5EF4-FFF2-40B4-BE49-F238E27FC236}">
                <a16:creationId xmlns:a16="http://schemas.microsoft.com/office/drawing/2014/main" id="{CD5C3F9B-1B1D-857E-ECB1-5205195FF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499" y="3255479"/>
            <a:ext cx="1777798" cy="29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2" descr="Atout France">
            <a:extLst>
              <a:ext uri="{FF2B5EF4-FFF2-40B4-BE49-F238E27FC236}">
                <a16:creationId xmlns:a16="http://schemas.microsoft.com/office/drawing/2014/main" id="{4CABBDE0-7F85-A74E-2CB0-3EC95EADA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566" y="5222091"/>
            <a:ext cx="1148435" cy="30917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6" name="Picture 4" descr="sirene.fr">
            <a:extLst>
              <a:ext uri="{FF2B5EF4-FFF2-40B4-BE49-F238E27FC236}">
                <a16:creationId xmlns:a16="http://schemas.microsoft.com/office/drawing/2014/main" id="{9D387193-07E2-A60E-BFFD-844F876EF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260" y="3953069"/>
            <a:ext cx="1386434" cy="25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Logo">
            <a:extLst>
              <a:ext uri="{FF2B5EF4-FFF2-40B4-BE49-F238E27FC236}">
                <a16:creationId xmlns:a16="http://schemas.microsoft.com/office/drawing/2014/main" id="{291DC088-E248-A152-7FF2-C31EE8C39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669" y="4575018"/>
            <a:ext cx="1830490" cy="36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EBD490C-9C7B-05F2-F6B4-EB921ABA5E8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59962" y="3156739"/>
            <a:ext cx="639683" cy="52304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9" name="Picture 2" descr="Résultat de recherche d'images pour &quot;inpi&quot;">
            <a:extLst>
              <a:ext uri="{FF2B5EF4-FFF2-40B4-BE49-F238E27FC236}">
                <a16:creationId xmlns:a16="http://schemas.microsoft.com/office/drawing/2014/main" id="{14FF0085-0D52-B903-F8C3-7D9A6EDF6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566" y="4416584"/>
            <a:ext cx="979766" cy="53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9BC09124-E330-F994-08BB-431CC1F251F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962934" y="5263748"/>
            <a:ext cx="1811907" cy="251078"/>
          </a:xfrm>
          <a:prstGeom prst="rect">
            <a:avLst/>
          </a:prstGeom>
        </p:spPr>
      </p:pic>
      <p:pic>
        <p:nvPicPr>
          <p:cNvPr id="61" name="Picture 4" descr="collectivites-locales.gouv.fr - accueil">
            <a:extLst>
              <a:ext uri="{FF2B5EF4-FFF2-40B4-BE49-F238E27FC236}">
                <a16:creationId xmlns:a16="http://schemas.microsoft.com/office/drawing/2014/main" id="{4727D6AD-3C72-B105-DC88-8A6CB6703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554" y="3823579"/>
            <a:ext cx="1394720" cy="50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43B78259-1C23-B28D-297A-572113FAFD47}"/>
              </a:ext>
            </a:extLst>
          </p:cNvPr>
          <p:cNvSpPr txBox="1"/>
          <p:nvPr/>
        </p:nvSpPr>
        <p:spPr>
          <a:xfrm>
            <a:off x="6606614" y="2424544"/>
            <a:ext cx="4909091" cy="36000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6D7B7"/>
                </a:solidFill>
                <a:effectLst/>
                <a:uLnTx/>
                <a:uFillTx/>
                <a:latin typeface="Quicksand"/>
                <a:ea typeface="+mn-ea"/>
                <a:cs typeface="+mn-cs"/>
              </a:rPr>
              <a:t>Des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36D7B7"/>
                </a:highlight>
                <a:uLnTx/>
                <a:uFillTx/>
                <a:latin typeface="Quicksand"/>
                <a:ea typeface="+mn-ea"/>
                <a:cs typeface="+mn-cs"/>
              </a:rPr>
              <a:t>données robustes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icksand"/>
                <a:ea typeface="+mn-ea"/>
                <a:cs typeface="+mn-cs"/>
              </a:rPr>
              <a:t> </a:t>
            </a:r>
            <a:r>
              <a:rPr kumimoji="0" lang="fr-FR" sz="1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Quicksand"/>
                <a:ea typeface="+mn-ea"/>
                <a:cs typeface="+mn-cs"/>
              </a:rPr>
              <a:t>et fiables</a:t>
            </a:r>
          </a:p>
        </p:txBody>
      </p:sp>
      <p:pic>
        <p:nvPicPr>
          <p:cNvPr id="1026" name="Picture 2" descr="EUREX | Facebook">
            <a:extLst>
              <a:ext uri="{FF2B5EF4-FFF2-40B4-BE49-F238E27FC236}">
                <a16:creationId xmlns:a16="http://schemas.microsoft.com/office/drawing/2014/main" id="{A43C6D4E-2ADA-6E0E-C0F3-0754709C1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06" y="4943955"/>
            <a:ext cx="639075" cy="63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14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21F79-74B9-3648-8BB2-05F6685E3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13243"/>
                </a:solidFill>
              </a:rPr>
              <a:t>Notre structure en quelques mots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5B1FD-B475-3743-9B07-999C94677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fr-FR" sz="2400" dirty="0"/>
              <a:t>Entreprise française </a:t>
            </a:r>
            <a:r>
              <a:rPr lang="fr-FR" sz="2400" b="1" dirty="0">
                <a:solidFill>
                  <a:schemeClr val="bg1"/>
                </a:solidFill>
                <a:highlight>
                  <a:srgbClr val="36D7B7"/>
                </a:highlight>
              </a:rPr>
              <a:t>indépendante et autofinancée</a:t>
            </a:r>
            <a:r>
              <a:rPr lang="fr-FR" sz="2400" dirty="0"/>
              <a:t> créée en novembre 2016</a:t>
            </a:r>
          </a:p>
          <a:p>
            <a:pPr>
              <a:lnSpc>
                <a:spcPct val="110000"/>
              </a:lnSpc>
            </a:pPr>
            <a:r>
              <a:rPr lang="fr-FR" sz="2400" dirty="0"/>
              <a:t>Équipe d’environ </a:t>
            </a:r>
            <a:r>
              <a:rPr lang="fr-FR" sz="2400" b="1" dirty="0">
                <a:solidFill>
                  <a:schemeClr val="bg1"/>
                </a:solidFill>
                <a:highlight>
                  <a:srgbClr val="36D7B7"/>
                </a:highlight>
              </a:rPr>
              <a:t>18 personnes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dirty="0"/>
              <a:t>principalement basées à Paris, réparties entre les pôles </a:t>
            </a:r>
          </a:p>
          <a:p>
            <a:pPr lvl="1">
              <a:lnSpc>
                <a:spcPct val="110000"/>
              </a:lnSpc>
            </a:pPr>
            <a:r>
              <a:rPr lang="fr-FR" sz="2000" dirty="0"/>
              <a:t>DATA : une équipe de data </a:t>
            </a:r>
            <a:r>
              <a:rPr lang="fr-FR" sz="2000" dirty="0" err="1"/>
              <a:t>scientists</a:t>
            </a:r>
            <a:r>
              <a:rPr lang="fr-FR" sz="2000" dirty="0"/>
              <a:t> chargés de l’identification et la gestion des bases de données et de la fiabilité des statistiques proposées</a:t>
            </a:r>
          </a:p>
          <a:p>
            <a:pPr lvl="1">
              <a:lnSpc>
                <a:spcPct val="110000"/>
              </a:lnSpc>
            </a:pPr>
            <a:r>
              <a:rPr lang="fr-FR" sz="2000" dirty="0"/>
              <a:t>PRODUIT : une équipe de développeurs pour assurer la conception technique et la maintenance de nos plateformes</a:t>
            </a:r>
          </a:p>
          <a:p>
            <a:pPr lvl="1">
              <a:lnSpc>
                <a:spcPct val="110000"/>
              </a:lnSpc>
            </a:pPr>
            <a:r>
              <a:rPr lang="fr-FR" sz="2000" dirty="0"/>
              <a:t>CROISSANCE : des équipes marketing et commerciales assurant les interactions avec les utilisateurs de nos outils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25AE2-EF79-5347-BC0B-D43A7EEC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E1BD0-1F4C-4AC0-9269-1C4892D43C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Quicksand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Quicks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499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55C14-B60F-D0DE-2F94-CA07F7434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F548E-1A6C-4DEE-4B51-5BD3A9C1B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13243"/>
                </a:solidFill>
              </a:rPr>
              <a:t>Nos plateformes, adaptées à vos usages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D249C-CBB5-E45F-19FA-04DCF7ED2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E1BD0-1F4C-4AC0-9269-1C4892D43C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Quicksand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Quicksand" charset="0"/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E61FFE7C-263D-74C0-AB62-DA370C08BC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981" y="1945789"/>
            <a:ext cx="3384038" cy="1942186"/>
          </a:xfrm>
          <a:prstGeom prst="rect">
            <a:avLst/>
          </a:prstGeom>
          <a:effectLst>
            <a:outerShdw blurRad="50800" dist="38100" dir="2700000" algn="tl" rotWithShape="0">
              <a:srgbClr val="36D7B7">
                <a:alpha val="40000"/>
              </a:srgbClr>
            </a:outerShdw>
          </a:effectLst>
        </p:spPr>
      </p:pic>
      <p:pic>
        <p:nvPicPr>
          <p:cNvPr id="14" name="Image 2">
            <a:extLst>
              <a:ext uri="{FF2B5EF4-FFF2-40B4-BE49-F238E27FC236}">
                <a16:creationId xmlns:a16="http://schemas.microsoft.com/office/drawing/2014/main" id="{EFC2A1A3-5A72-4E28-9352-C09D08F8307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r="9695"/>
          <a:stretch/>
        </p:blipFill>
        <p:spPr>
          <a:xfrm>
            <a:off x="8450981" y="1945789"/>
            <a:ext cx="3262964" cy="196593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srgbClr val="36D7B7">
                <a:alpha val="40000"/>
              </a:srgbClr>
            </a:outerShdw>
          </a:effec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35FC7D8-6C13-DFF2-DEA6-81BB4ACFDFFD}"/>
              </a:ext>
            </a:extLst>
          </p:cNvPr>
          <p:cNvSpPr txBox="1">
            <a:spLocks/>
          </p:cNvSpPr>
          <p:nvPr/>
        </p:nvSpPr>
        <p:spPr>
          <a:xfrm>
            <a:off x="4177640" y="4199962"/>
            <a:ext cx="3836720" cy="1272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6D7B7"/>
              </a:buClr>
              <a:buSzPct val="80000"/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Quicksand" charset="0"/>
                <a:ea typeface="Quicksand" charset="0"/>
                <a:cs typeface="Quicksan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6D7B7"/>
              </a:buClr>
              <a:buFont typeface="Avenir book" panose="02000503020000020003" pitchFamily="2" charset="0"/>
              <a:buChar char="–"/>
              <a:defRPr sz="2400" kern="1200">
                <a:solidFill>
                  <a:schemeClr val="tx1"/>
                </a:solidFill>
                <a:latin typeface="Quicksand" charset="0"/>
                <a:ea typeface="Quicksand" charset="0"/>
                <a:cs typeface="Quicksan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book" panose="02000503020000020003" pitchFamily="2" charset="0"/>
              <a:buChar char="–"/>
              <a:defRPr sz="2000" kern="1200">
                <a:solidFill>
                  <a:schemeClr val="tx1"/>
                </a:solidFill>
                <a:latin typeface="Quicksand" charset="0"/>
                <a:ea typeface="Quicksand" charset="0"/>
                <a:cs typeface="Quicksand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book" panose="02000503020000020003" pitchFamily="2" charset="0"/>
              <a:buChar char="–"/>
              <a:defRPr sz="1800" kern="1200">
                <a:solidFill>
                  <a:schemeClr val="tx1"/>
                </a:solidFill>
                <a:latin typeface="Quicksand" charset="0"/>
                <a:ea typeface="Quicksand" charset="0"/>
                <a:cs typeface="Quicksand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book" panose="02000503020000020003" pitchFamily="2" charset="0"/>
              <a:buChar char="−"/>
              <a:defRPr sz="1800" kern="1200">
                <a:solidFill>
                  <a:schemeClr val="tx1"/>
                </a:solidFill>
                <a:latin typeface="Quicksand" charset="0"/>
                <a:ea typeface="Quicksand" charset="0"/>
                <a:cs typeface="Quicksand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fr-CA" sz="1200" noProof="0" dirty="0"/>
              <a:t>Une </a:t>
            </a:r>
            <a:r>
              <a:rPr lang="fr-CA" sz="1200" b="1" noProof="0" dirty="0">
                <a:solidFill>
                  <a:schemeClr val="accent1"/>
                </a:solidFill>
              </a:rPr>
              <a:t>plateforme détaillée</a:t>
            </a:r>
            <a:r>
              <a:rPr lang="fr-CA" sz="1200" b="1" noProof="0" dirty="0"/>
              <a:t> </a:t>
            </a:r>
            <a:r>
              <a:rPr lang="fr-CA" sz="1200" noProof="0" dirty="0"/>
              <a:t>avec des </a:t>
            </a:r>
            <a:r>
              <a:rPr lang="fr-CA" sz="1200" b="1" noProof="0" dirty="0">
                <a:solidFill>
                  <a:schemeClr val="accent1"/>
                </a:solidFill>
              </a:rPr>
              <a:t>analyses statistiques </a:t>
            </a:r>
            <a:r>
              <a:rPr lang="fr-CA" sz="1200" noProof="0" dirty="0"/>
              <a:t>sur les </a:t>
            </a:r>
            <a:r>
              <a:rPr lang="fr-CA" sz="1200" b="1" noProof="0" dirty="0">
                <a:solidFill>
                  <a:schemeClr val="accent1"/>
                </a:solidFill>
              </a:rPr>
              <a:t>ratios financiers</a:t>
            </a:r>
            <a:r>
              <a:rPr lang="fr-CA" sz="1200" noProof="0" dirty="0"/>
              <a:t>, l’environnement </a:t>
            </a:r>
            <a:r>
              <a:rPr lang="fr-CA" sz="1200" b="1" noProof="0" dirty="0">
                <a:solidFill>
                  <a:schemeClr val="accent1"/>
                </a:solidFill>
              </a:rPr>
              <a:t>local et sectoriel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fr-CA" sz="1200" i="1" noProof="0" dirty="0"/>
              <a:t>Utilisateurs : </a:t>
            </a:r>
            <a:r>
              <a:rPr lang="fr-CA" sz="1200" noProof="0" dirty="0"/>
              <a:t>banques, organismes consulaires, courtiers, transactionnaires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55580F7F-33DE-5D24-ACB5-071FBFB239AA}"/>
              </a:ext>
            </a:extLst>
          </p:cNvPr>
          <p:cNvSpPr txBox="1"/>
          <p:nvPr/>
        </p:nvSpPr>
        <p:spPr>
          <a:xfrm>
            <a:off x="654756" y="6215116"/>
            <a:ext cx="66640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* En partenariat avec ECMA, satellite du Conseil National de l’Ordre des Experts-Comptables</a:t>
            </a:r>
          </a:p>
        </p:txBody>
      </p:sp>
      <p:sp>
        <p:nvSpPr>
          <p:cNvPr id="19" name="TextBox 61">
            <a:extLst>
              <a:ext uri="{FF2B5EF4-FFF2-40B4-BE49-F238E27FC236}">
                <a16:creationId xmlns:a16="http://schemas.microsoft.com/office/drawing/2014/main" id="{3FC564FF-ACDD-7EC0-343B-B0CA925F400D}"/>
              </a:ext>
            </a:extLst>
          </p:cNvPr>
          <p:cNvSpPr txBox="1"/>
          <p:nvPr/>
        </p:nvSpPr>
        <p:spPr>
          <a:xfrm>
            <a:off x="4716362" y="1312184"/>
            <a:ext cx="2759276" cy="36000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Quicksand"/>
                <a:ea typeface="+mn-ea"/>
                <a:cs typeface="+mn-cs"/>
              </a:rPr>
              <a:t>MyMarketMetrics</a:t>
            </a:r>
            <a:endParaRPr kumimoji="0" lang="fr-FR" sz="18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Quicksand"/>
              <a:ea typeface="+mn-ea"/>
              <a:cs typeface="+mn-cs"/>
            </a:endParaRPr>
          </a:p>
        </p:txBody>
      </p:sp>
      <p:sp>
        <p:nvSpPr>
          <p:cNvPr id="20" name="TextBox 61">
            <a:extLst>
              <a:ext uri="{FF2B5EF4-FFF2-40B4-BE49-F238E27FC236}">
                <a16:creationId xmlns:a16="http://schemas.microsoft.com/office/drawing/2014/main" id="{CB110BE7-D0DD-61F3-67D9-AC213DBB2145}"/>
              </a:ext>
            </a:extLst>
          </p:cNvPr>
          <p:cNvSpPr txBox="1"/>
          <p:nvPr/>
        </p:nvSpPr>
        <p:spPr>
          <a:xfrm>
            <a:off x="9208169" y="1337799"/>
            <a:ext cx="1748589" cy="30991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374D62"/>
                </a:solidFill>
                <a:latin typeface="Quicksand"/>
              </a:rPr>
              <a:t>j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Quicksand"/>
                <a:ea typeface="+mn-ea"/>
                <a:cs typeface="+mn-cs"/>
              </a:rPr>
              <a:t>edataviz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Quicksand"/>
                <a:ea typeface="+mn-ea"/>
                <a:cs typeface="+mn-cs"/>
              </a:rPr>
              <a:t>*</a:t>
            </a:r>
            <a:endParaRPr kumimoji="0" lang="fr-FR" sz="180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Quicksand"/>
              <a:ea typeface="+mn-ea"/>
              <a:cs typeface="+mn-cs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96E24AA-2073-74E2-A3C0-C0ADC7393D1F}"/>
              </a:ext>
            </a:extLst>
          </p:cNvPr>
          <p:cNvSpPr txBox="1">
            <a:spLocks/>
          </p:cNvSpPr>
          <p:nvPr/>
        </p:nvSpPr>
        <p:spPr>
          <a:xfrm>
            <a:off x="8164103" y="4195110"/>
            <a:ext cx="3836720" cy="1272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6D7B7"/>
              </a:buClr>
              <a:buSzPct val="80000"/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Quicksand" charset="0"/>
                <a:ea typeface="Quicksand" charset="0"/>
                <a:cs typeface="Quicksan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6D7B7"/>
              </a:buClr>
              <a:buFont typeface="Avenir book" panose="02000503020000020003" pitchFamily="2" charset="0"/>
              <a:buChar char="–"/>
              <a:defRPr sz="2400" kern="1200">
                <a:solidFill>
                  <a:schemeClr val="tx1"/>
                </a:solidFill>
                <a:latin typeface="Quicksand" charset="0"/>
                <a:ea typeface="Quicksand" charset="0"/>
                <a:cs typeface="Quicksan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book" panose="02000503020000020003" pitchFamily="2" charset="0"/>
              <a:buChar char="–"/>
              <a:defRPr sz="2000" kern="1200">
                <a:solidFill>
                  <a:schemeClr val="tx1"/>
                </a:solidFill>
                <a:latin typeface="Quicksand" charset="0"/>
                <a:ea typeface="Quicksand" charset="0"/>
                <a:cs typeface="Quicksand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book" panose="02000503020000020003" pitchFamily="2" charset="0"/>
              <a:buChar char="–"/>
              <a:defRPr sz="1800" kern="1200">
                <a:solidFill>
                  <a:schemeClr val="tx1"/>
                </a:solidFill>
                <a:latin typeface="Quicksand" charset="0"/>
                <a:ea typeface="Quicksand" charset="0"/>
                <a:cs typeface="Quicksand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book" panose="02000503020000020003" pitchFamily="2" charset="0"/>
              <a:buChar char="−"/>
              <a:defRPr sz="1800" kern="1200">
                <a:solidFill>
                  <a:schemeClr val="tx1"/>
                </a:solidFill>
                <a:latin typeface="Quicksand" charset="0"/>
                <a:ea typeface="Quicksand" charset="0"/>
                <a:cs typeface="Quicksand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fr-CA" sz="1200" noProof="0" dirty="0"/>
              <a:t>Une </a:t>
            </a:r>
            <a:r>
              <a:rPr lang="fr-CA" sz="1200" b="1" noProof="0" dirty="0">
                <a:solidFill>
                  <a:srgbClr val="374D62"/>
                </a:solidFill>
              </a:rPr>
              <a:t>plateforme d’étude de marché </a:t>
            </a:r>
            <a:r>
              <a:rPr lang="fr-CA" sz="1200" noProof="0" dirty="0"/>
              <a:t>et d’</a:t>
            </a:r>
            <a:r>
              <a:rPr lang="fr-CA" sz="1200" dirty="0"/>
              <a:t>analyse financière utilisant les </a:t>
            </a:r>
            <a:r>
              <a:rPr lang="fr-CA" sz="1200" b="1" dirty="0">
                <a:solidFill>
                  <a:srgbClr val="374D62"/>
                </a:solidFill>
              </a:rPr>
              <a:t>données des FEC </a:t>
            </a:r>
            <a:r>
              <a:rPr lang="fr-CA" sz="1200" dirty="0"/>
              <a:t>(Fichiers des Écritures Comptables)</a:t>
            </a:r>
            <a:endParaRPr lang="fr-CA" sz="1200" b="1" noProof="0" dirty="0">
              <a:solidFill>
                <a:schemeClr val="accent1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fr-CA" sz="1200" i="1" noProof="0" dirty="0"/>
              <a:t>Utilisateurs : cabinets d’</a:t>
            </a:r>
            <a:r>
              <a:rPr lang="fr-CA" sz="1200" noProof="0" dirty="0"/>
              <a:t>expertise-comptable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FF8400E-B330-48F1-31C0-F4FEDCF5692C}"/>
              </a:ext>
            </a:extLst>
          </p:cNvPr>
          <p:cNvSpPr txBox="1">
            <a:spLocks/>
          </p:cNvSpPr>
          <p:nvPr/>
        </p:nvSpPr>
        <p:spPr>
          <a:xfrm>
            <a:off x="191177" y="4189482"/>
            <a:ext cx="3836720" cy="1272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6D7B7"/>
              </a:buClr>
              <a:buSzPct val="80000"/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Quicksand" charset="0"/>
                <a:ea typeface="Quicksand" charset="0"/>
                <a:cs typeface="Quicksan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6D7B7"/>
              </a:buClr>
              <a:buFont typeface="Avenir book" panose="02000503020000020003" pitchFamily="2" charset="0"/>
              <a:buChar char="–"/>
              <a:defRPr sz="2400" kern="1200">
                <a:solidFill>
                  <a:schemeClr val="tx1"/>
                </a:solidFill>
                <a:latin typeface="Quicksand" charset="0"/>
                <a:ea typeface="Quicksand" charset="0"/>
                <a:cs typeface="Quicksan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book" panose="02000503020000020003" pitchFamily="2" charset="0"/>
              <a:buChar char="–"/>
              <a:defRPr sz="2000" kern="1200">
                <a:solidFill>
                  <a:schemeClr val="tx1"/>
                </a:solidFill>
                <a:latin typeface="Quicksand" charset="0"/>
                <a:ea typeface="Quicksand" charset="0"/>
                <a:cs typeface="Quicksand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book" panose="02000503020000020003" pitchFamily="2" charset="0"/>
              <a:buChar char="–"/>
              <a:defRPr sz="1800" kern="1200">
                <a:solidFill>
                  <a:schemeClr val="tx1"/>
                </a:solidFill>
                <a:latin typeface="Quicksand" charset="0"/>
                <a:ea typeface="Quicksand" charset="0"/>
                <a:cs typeface="Quicksand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book" panose="02000503020000020003" pitchFamily="2" charset="0"/>
              <a:buChar char="−"/>
              <a:defRPr sz="1800" kern="1200">
                <a:solidFill>
                  <a:schemeClr val="tx1"/>
                </a:solidFill>
                <a:latin typeface="Quicksand" charset="0"/>
                <a:ea typeface="Quicksand" charset="0"/>
                <a:cs typeface="Quicksand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fr-CA" sz="1200" noProof="0" dirty="0"/>
              <a:t>Une </a:t>
            </a:r>
            <a:r>
              <a:rPr lang="fr-CA" sz="1200" b="1" noProof="0" dirty="0">
                <a:solidFill>
                  <a:srgbClr val="7030A0"/>
                </a:solidFill>
              </a:rPr>
              <a:t>plateforme simplifiée </a:t>
            </a:r>
            <a:r>
              <a:rPr lang="fr-CA" sz="1200" noProof="0" dirty="0"/>
              <a:t>à disposition des </a:t>
            </a:r>
            <a:r>
              <a:rPr lang="fr-CA" sz="1200" b="1" noProof="0" dirty="0">
                <a:solidFill>
                  <a:srgbClr val="7030A0"/>
                </a:solidFill>
              </a:rPr>
              <a:t>créateurs et repreneurs </a:t>
            </a:r>
            <a:r>
              <a:rPr lang="fr-CA" sz="1200" noProof="0" dirty="0"/>
              <a:t>dans les métiers de proximité</a:t>
            </a:r>
            <a:endParaRPr lang="fr-CA" sz="1200" b="1" noProof="0" dirty="0">
              <a:solidFill>
                <a:schemeClr val="accent1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fr-CA" sz="1200" i="1" noProof="0" dirty="0"/>
              <a:t>Utilisateurs : </a:t>
            </a:r>
            <a:r>
              <a:rPr lang="fr-CA" sz="1200" noProof="0" dirty="0"/>
              <a:t>banques, sites d’accompagnement d’entrepreneurs</a:t>
            </a:r>
          </a:p>
        </p:txBody>
      </p:sp>
      <p:sp>
        <p:nvSpPr>
          <p:cNvPr id="24" name="TextBox 61">
            <a:extLst>
              <a:ext uri="{FF2B5EF4-FFF2-40B4-BE49-F238E27FC236}">
                <a16:creationId xmlns:a16="http://schemas.microsoft.com/office/drawing/2014/main" id="{FED70C1C-AA8D-7354-8200-20C4C61E49CA}"/>
              </a:ext>
            </a:extLst>
          </p:cNvPr>
          <p:cNvSpPr txBox="1"/>
          <p:nvPr/>
        </p:nvSpPr>
        <p:spPr>
          <a:xfrm>
            <a:off x="729899" y="1301704"/>
            <a:ext cx="2759276" cy="36000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Quicksand"/>
                <a:ea typeface="+mn-ea"/>
                <a:cs typeface="+mn-cs"/>
              </a:rPr>
              <a:t>Tatada</a:t>
            </a:r>
            <a:endParaRPr kumimoji="0" lang="fr-FR" sz="18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Quicksand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FBB81EC-75E3-EBC9-9BD3-0FC61C033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00" y="1957665"/>
            <a:ext cx="3560674" cy="194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10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96780-DDD0-A866-8357-94E7C204E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0E6E3-4CBD-25C7-BA58-DF8F94983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E1BD0-1F4C-4AC0-9269-1C4892D43C56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Quicksand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Quicksand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CBAF3BA-5F90-5935-735F-0518A6E1A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/>
          <a:lstStyle/>
          <a:p>
            <a:r>
              <a:rPr lang="fr-FR" dirty="0">
                <a:solidFill>
                  <a:srgbClr val="263640"/>
                </a:solidFill>
              </a:rPr>
              <a:t>La </a:t>
            </a:r>
            <a:r>
              <a:rPr lang="fr-FR">
                <a:solidFill>
                  <a:srgbClr val="263640"/>
                </a:solidFill>
              </a:rPr>
              <a:t>plateforme Tatada</a:t>
            </a:r>
            <a:endParaRPr lang="fr-FR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D8D9689-B845-0B01-EBDE-A04352A4F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177"/>
            <a:ext cx="10420927" cy="485157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fr-FR" sz="2400" dirty="0"/>
              <a:t>Une </a:t>
            </a:r>
            <a:r>
              <a:rPr lang="fr-FR" sz="2400" b="1" dirty="0"/>
              <a:t>plateforme d’étude de marché </a:t>
            </a:r>
            <a:r>
              <a:rPr lang="fr-FR" sz="2400" dirty="0"/>
              <a:t>simplifiée</a:t>
            </a:r>
            <a:r>
              <a:rPr lang="fr-FR" sz="2400" b="1" dirty="0"/>
              <a:t> </a:t>
            </a:r>
            <a:r>
              <a:rPr lang="fr-FR" sz="2400" dirty="0"/>
              <a:t>disponible en </a:t>
            </a:r>
            <a:r>
              <a:rPr lang="fr-FR" sz="2400" b="1" dirty="0"/>
              <a:t>marque blanche </a:t>
            </a:r>
            <a:r>
              <a:rPr lang="fr-FR" sz="2400" dirty="0"/>
              <a:t>pour générer des </a:t>
            </a:r>
            <a:r>
              <a:rPr lang="fr-FR" sz="2400" b="1" dirty="0"/>
              <a:t>contacts qualifiés</a:t>
            </a:r>
            <a:endParaRPr lang="fr-FR" sz="2100" b="1" dirty="0"/>
          </a:p>
        </p:txBody>
      </p:sp>
      <p:pic>
        <p:nvPicPr>
          <p:cNvPr id="75" name="Image 74">
            <a:extLst>
              <a:ext uri="{FF2B5EF4-FFF2-40B4-BE49-F238E27FC236}">
                <a16:creationId xmlns:a16="http://schemas.microsoft.com/office/drawing/2014/main" id="{15116A6C-F58D-1CAE-39FC-42D4FDB6B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460" y="2474050"/>
            <a:ext cx="6803080" cy="333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86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A8815-777C-98DF-B511-3F329C9DD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8E9AE-5AFE-E9DE-9492-A6147CCE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E1BD0-1F4C-4AC0-9269-1C4892D43C56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Quicksand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Quicksand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A68669C-5ABD-642C-717C-0A9A323F1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/>
          <a:lstStyle/>
          <a:p>
            <a:r>
              <a:rPr lang="fr-FR" dirty="0">
                <a:solidFill>
                  <a:srgbClr val="263640"/>
                </a:solidFill>
              </a:rPr>
              <a:t>Les fonctionnalités disponibles</a:t>
            </a:r>
            <a:endParaRPr lang="fr-FR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B1796A2-E0AE-0101-E60B-860D86F39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177"/>
            <a:ext cx="10420927" cy="485157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fr-FR" sz="2400" dirty="0"/>
              <a:t>Un </a:t>
            </a:r>
            <a:r>
              <a:rPr lang="fr-FR" sz="2400" b="1" dirty="0"/>
              <a:t>parcours pas à pas </a:t>
            </a:r>
            <a:r>
              <a:rPr lang="fr-FR" sz="2400" dirty="0"/>
              <a:t>pour permettre aux créateurs et repreneurs de faire une </a:t>
            </a:r>
            <a:r>
              <a:rPr lang="fr-FR" sz="2400" b="1" dirty="0"/>
              <a:t>première étude </a:t>
            </a:r>
            <a:r>
              <a:rPr lang="fr-FR" sz="2400" dirty="0"/>
              <a:t>et d’</a:t>
            </a:r>
            <a:r>
              <a:rPr lang="fr-FR" sz="2400" b="1" dirty="0"/>
              <a:t>obtenir un livrable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fr-FR" sz="2400" b="1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fr-FR" sz="2000" dirty="0"/>
              <a:t>Description du </a:t>
            </a:r>
            <a:r>
              <a:rPr lang="fr-FR" sz="2000" b="1" dirty="0"/>
              <a:t>secteur d’activité </a:t>
            </a:r>
            <a:r>
              <a:rPr lang="fr-FR" sz="2000" dirty="0"/>
              <a:t>(données sectorielles)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fr-FR" sz="2000" b="1" dirty="0"/>
              <a:t>Validation de l’emplacement </a:t>
            </a:r>
            <a:r>
              <a:rPr lang="fr-FR" sz="2000" dirty="0"/>
              <a:t>avec étude de la concurrence, du dynamisme de l’emplacement et du risque de la localité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fr-FR" sz="2000" dirty="0"/>
              <a:t>Analyse des </a:t>
            </a:r>
            <a:r>
              <a:rPr lang="fr-FR" sz="2000" b="1" dirty="0"/>
              <a:t>niveaux de loyers </a:t>
            </a:r>
            <a:r>
              <a:rPr lang="fr-FR" sz="2000" dirty="0"/>
              <a:t>et / ou de </a:t>
            </a:r>
            <a:r>
              <a:rPr lang="fr-FR" sz="2000" b="1" dirty="0"/>
              <a:t>prix des locaux commerciaux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fr-FR" sz="2000" dirty="0"/>
              <a:t>Etude de la valorisation du </a:t>
            </a:r>
            <a:r>
              <a:rPr lang="fr-FR" sz="2000" b="1" dirty="0"/>
              <a:t>fonds de commerce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fr-FR" sz="2000" b="1" dirty="0"/>
              <a:t>Réalisation du business plan</a:t>
            </a:r>
            <a:endParaRPr lang="fr-FR" sz="2100" b="1" dirty="0"/>
          </a:p>
        </p:txBody>
      </p:sp>
    </p:spTree>
    <p:extLst>
      <p:ext uri="{BB962C8B-B14F-4D97-AF65-F5344CB8AC3E}">
        <p14:creationId xmlns:p14="http://schemas.microsoft.com/office/powerpoint/2010/main" val="2834114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127FA-CE09-C146-8143-559D5B0DF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E8A3C-8E1D-4188-965E-F506C49C3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E1BD0-1F4C-4AC0-9269-1C4892D43C56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Quicksand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Quicksand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FAF69D5-D035-47C5-F22E-B8F3415F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/>
          <a:lstStyle/>
          <a:p>
            <a:r>
              <a:rPr lang="fr-FR" dirty="0">
                <a:solidFill>
                  <a:srgbClr val="263640"/>
                </a:solidFill>
              </a:rPr>
              <a:t>Le modèle économique (1/2)</a:t>
            </a:r>
            <a:endParaRPr lang="fr-FR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4BC87D-3653-20CB-5111-94BA8AF40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177"/>
            <a:ext cx="10420927" cy="485157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r-FR" sz="2400" b="0" i="0" dirty="0">
                <a:solidFill>
                  <a:srgbClr val="000000"/>
                </a:solidFill>
                <a:effectLst/>
              </a:rPr>
              <a:t>Une </a:t>
            </a:r>
            <a:r>
              <a:rPr lang="fr-FR" sz="2400" b="1" i="0" dirty="0">
                <a:solidFill>
                  <a:srgbClr val="000000"/>
                </a:solidFill>
                <a:effectLst/>
              </a:rPr>
              <a:t>mise à disposition gratuite </a:t>
            </a:r>
            <a:r>
              <a:rPr lang="fr-FR" sz="2400" b="0" i="0" dirty="0">
                <a:solidFill>
                  <a:srgbClr val="000000"/>
                </a:solidFill>
                <a:effectLst/>
              </a:rPr>
              <a:t>en marque blanche </a:t>
            </a:r>
          </a:p>
          <a:p>
            <a:pPr>
              <a:lnSpc>
                <a:spcPct val="120000"/>
              </a:lnSpc>
            </a:pPr>
            <a:r>
              <a:rPr lang="fr-FR" sz="2400" b="0" i="0" dirty="0">
                <a:solidFill>
                  <a:srgbClr val="000000"/>
                </a:solidFill>
                <a:effectLst/>
              </a:rPr>
              <a:t>Une </a:t>
            </a:r>
            <a:r>
              <a:rPr lang="fr-FR" sz="2400" b="1" i="0" dirty="0">
                <a:solidFill>
                  <a:srgbClr val="000000"/>
                </a:solidFill>
                <a:effectLst/>
              </a:rPr>
              <a:t>rémunération au contact </a:t>
            </a:r>
            <a:r>
              <a:rPr lang="fr-FR" sz="2400" i="0" dirty="0">
                <a:solidFill>
                  <a:srgbClr val="000000"/>
                </a:solidFill>
                <a:effectLst/>
              </a:rPr>
              <a:t>fonction du niveau de qualification</a:t>
            </a:r>
            <a:endParaRPr lang="fr-FR" sz="2400" b="1" dirty="0"/>
          </a:p>
        </p:txBody>
      </p:sp>
      <p:pic>
        <p:nvPicPr>
          <p:cNvPr id="5" name="Graphique 4" descr="Étoile d'évaluation avec un remplissage uni">
            <a:extLst>
              <a:ext uri="{FF2B5EF4-FFF2-40B4-BE49-F238E27FC236}">
                <a16:creationId xmlns:a16="http://schemas.microsoft.com/office/drawing/2014/main" id="{9751D07F-1F5C-0FED-4F9D-53194D86D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3700" y="3050629"/>
            <a:ext cx="720000" cy="720000"/>
          </a:xfrm>
          <a:prstGeom prst="rect">
            <a:avLst/>
          </a:prstGeom>
        </p:spPr>
      </p:pic>
      <p:pic>
        <p:nvPicPr>
          <p:cNvPr id="7" name="Graphique 6" descr="Évaluation 1 étoile avec un remplissage uni">
            <a:extLst>
              <a:ext uri="{FF2B5EF4-FFF2-40B4-BE49-F238E27FC236}">
                <a16:creationId xmlns:a16="http://schemas.microsoft.com/office/drawing/2014/main" id="{82F7B89E-6173-48B4-C335-B1647F5BEF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3700" y="2330829"/>
            <a:ext cx="720000" cy="720000"/>
          </a:xfrm>
          <a:prstGeom prst="rect">
            <a:avLst/>
          </a:prstGeom>
        </p:spPr>
      </p:pic>
      <p:pic>
        <p:nvPicPr>
          <p:cNvPr id="9" name="Graphique 8" descr="Évaluation 3 étoiles avec un remplissage uni">
            <a:extLst>
              <a:ext uri="{FF2B5EF4-FFF2-40B4-BE49-F238E27FC236}">
                <a16:creationId xmlns:a16="http://schemas.microsoft.com/office/drawing/2014/main" id="{29C9A822-8C2F-7BB6-36D4-AFF468BFF4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53700" y="3770429"/>
            <a:ext cx="720000" cy="72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D44C3E2-0697-4B4E-BA0D-CD6900B7CEDD}"/>
              </a:ext>
            </a:extLst>
          </p:cNvPr>
          <p:cNvSpPr txBox="1"/>
          <p:nvPr/>
        </p:nvSpPr>
        <p:spPr>
          <a:xfrm>
            <a:off x="2336800" y="2506163"/>
            <a:ext cx="534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Niveau 1 - lead peu qualifié : 50€HT le contact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66B9F74-AC2B-1B1B-7267-798A9DBD4252}"/>
              </a:ext>
            </a:extLst>
          </p:cNvPr>
          <p:cNvSpPr txBox="1"/>
          <p:nvPr/>
        </p:nvSpPr>
        <p:spPr>
          <a:xfrm>
            <a:off x="2336800" y="3225963"/>
            <a:ext cx="534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Niveau 2 - lead qualifié : 100€HT le contact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A93FFDC-4585-5EE5-9FB8-09C8B49624B2}"/>
              </a:ext>
            </a:extLst>
          </p:cNvPr>
          <p:cNvSpPr txBox="1"/>
          <p:nvPr/>
        </p:nvSpPr>
        <p:spPr>
          <a:xfrm>
            <a:off x="2336800" y="3945763"/>
            <a:ext cx="534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Niveau 3 - lead très qualifié : 300€HT le contact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F929B8D-B5E9-4B19-A19F-12935FF8F568}"/>
              </a:ext>
            </a:extLst>
          </p:cNvPr>
          <p:cNvSpPr txBox="1"/>
          <p:nvPr/>
        </p:nvSpPr>
        <p:spPr>
          <a:xfrm>
            <a:off x="932872" y="5575154"/>
            <a:ext cx="10751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baseline="30000" dirty="0"/>
              <a:t>1</a:t>
            </a:r>
            <a:r>
              <a:rPr lang="fr-FR" i="1" dirty="0"/>
              <a:t>  </a:t>
            </a:r>
            <a:r>
              <a:rPr lang="fr-FR" sz="1600" i="1" dirty="0"/>
              <a:t>Les niveaux de qualification du contact sont validés avec vous</a:t>
            </a:r>
          </a:p>
          <a:p>
            <a:r>
              <a:rPr lang="fr-FR" i="1" baseline="30000" dirty="0"/>
              <a:t>2</a:t>
            </a:r>
            <a:r>
              <a:rPr lang="fr-FR" i="1" dirty="0"/>
              <a:t> </a:t>
            </a:r>
            <a:r>
              <a:rPr lang="fr-FR" sz="1600" i="1" dirty="0"/>
              <a:t>Ces niveaux de prix sont indicatifs et un principe de dégressivité est appliqué en fonction du volume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722686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25BD0-CC04-9100-5CB3-9959060B4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70E77-939C-567D-F378-32AE06D5E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E1BD0-1F4C-4AC0-9269-1C4892D43C56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Quicksand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Quicksand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6CD469D-4A6B-1E1B-691B-7CB312F39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/>
          <a:lstStyle/>
          <a:p>
            <a:r>
              <a:rPr lang="fr-FR" dirty="0">
                <a:solidFill>
                  <a:srgbClr val="263640"/>
                </a:solidFill>
              </a:rPr>
              <a:t>Le modèle économique (2/2)</a:t>
            </a:r>
            <a:endParaRPr lang="fr-FR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78714E2-8854-6EAC-BEC1-1F80B760A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177"/>
            <a:ext cx="10420927" cy="485157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fr-FR" sz="2400" b="0" i="0" dirty="0">
                <a:solidFill>
                  <a:srgbClr val="000000"/>
                </a:solidFill>
                <a:effectLst/>
              </a:rPr>
              <a:t>Un système dégressif est mis en place en fonction du nombre de contacts générés par mois</a:t>
            </a:r>
          </a:p>
          <a:p>
            <a:pPr marL="0" indent="0" algn="ctr">
              <a:lnSpc>
                <a:spcPct val="120000"/>
              </a:lnSpc>
              <a:buNone/>
            </a:pPr>
            <a:endParaRPr lang="fr-FR" sz="2400" dirty="0">
              <a:solidFill>
                <a:srgbClr val="000000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fr-FR" sz="2400" b="1" dirty="0">
              <a:solidFill>
                <a:srgbClr val="000000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fr-FR" sz="1800" b="1" dirty="0">
              <a:solidFill>
                <a:srgbClr val="000000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fr-FR" sz="1800" b="1" dirty="0">
              <a:solidFill>
                <a:srgbClr val="000000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fr-FR" sz="2000" b="1" dirty="0">
              <a:solidFill>
                <a:srgbClr val="000000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fr-FR" sz="2400" dirty="0">
                <a:solidFill>
                  <a:srgbClr val="000000"/>
                </a:solidFill>
              </a:rPr>
              <a:t>L</a:t>
            </a:r>
            <a:r>
              <a:rPr lang="fr-FR" sz="2400" b="0" i="0" dirty="0">
                <a:solidFill>
                  <a:srgbClr val="000000"/>
                </a:solidFill>
                <a:effectLst/>
              </a:rPr>
              <a:t>es prix présentés sont </a:t>
            </a:r>
            <a:r>
              <a:rPr lang="fr-FR" sz="2400" dirty="0">
                <a:solidFill>
                  <a:srgbClr val="000000"/>
                </a:solidFill>
              </a:rPr>
              <a:t>des prix </a:t>
            </a:r>
            <a:r>
              <a:rPr lang="fr-FR" sz="2400" b="0" i="0" dirty="0">
                <a:solidFill>
                  <a:srgbClr val="000000"/>
                </a:solidFill>
                <a:effectLst/>
              </a:rPr>
              <a:t>marginaux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fr-FR" sz="1800" dirty="0">
                <a:solidFill>
                  <a:srgbClr val="000000"/>
                </a:solidFill>
              </a:rPr>
              <a:t>Ex : </a:t>
            </a:r>
            <a:r>
              <a:rPr lang="fr-FR" sz="1800" b="0" i="0" dirty="0">
                <a:solidFill>
                  <a:srgbClr val="000000"/>
                </a:solidFill>
                <a:effectLst/>
              </a:rPr>
              <a:t>pour 100 contacts par mois de niveau 1, le prix est de 4 500€HT soit 50 x 50€HT + 50 x 40€HT</a:t>
            </a:r>
            <a:endParaRPr lang="fr-FR" sz="2400" b="1" dirty="0"/>
          </a:p>
          <a:p>
            <a:pPr marL="0" indent="0" algn="ctr">
              <a:lnSpc>
                <a:spcPct val="120000"/>
              </a:lnSpc>
              <a:buNone/>
            </a:pPr>
            <a:endParaRPr lang="fr-FR" sz="2400" b="1" dirty="0"/>
          </a:p>
        </p:txBody>
      </p:sp>
      <p:pic>
        <p:nvPicPr>
          <p:cNvPr id="5" name="Graphique 4" descr="Étoile d'évaluation avec un remplissage uni">
            <a:extLst>
              <a:ext uri="{FF2B5EF4-FFF2-40B4-BE49-F238E27FC236}">
                <a16:creationId xmlns:a16="http://schemas.microsoft.com/office/drawing/2014/main" id="{E04A6610-1BE5-468A-2F4E-E441DBF13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8829" y="1881769"/>
            <a:ext cx="720000" cy="720000"/>
          </a:xfrm>
          <a:prstGeom prst="rect">
            <a:avLst/>
          </a:prstGeom>
        </p:spPr>
      </p:pic>
      <p:pic>
        <p:nvPicPr>
          <p:cNvPr id="7" name="Graphique 6" descr="Évaluation 1 étoile avec un remplissage uni">
            <a:extLst>
              <a:ext uri="{FF2B5EF4-FFF2-40B4-BE49-F238E27FC236}">
                <a16:creationId xmlns:a16="http://schemas.microsoft.com/office/drawing/2014/main" id="{9992B70F-6ED4-F097-E53F-628DC90BB1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5833" y="1881769"/>
            <a:ext cx="720000" cy="720000"/>
          </a:xfrm>
          <a:prstGeom prst="rect">
            <a:avLst/>
          </a:prstGeom>
        </p:spPr>
      </p:pic>
      <p:pic>
        <p:nvPicPr>
          <p:cNvPr id="9" name="Graphique 8" descr="Évaluation 3 étoiles avec un remplissage uni">
            <a:extLst>
              <a:ext uri="{FF2B5EF4-FFF2-40B4-BE49-F238E27FC236}">
                <a16:creationId xmlns:a16="http://schemas.microsoft.com/office/drawing/2014/main" id="{E35FE46E-D246-FC80-2DD0-2CF6821564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07674" y="1881769"/>
            <a:ext cx="720000" cy="720000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FF77D72A-4E10-C8AD-19B1-6FFF74773510}"/>
              </a:ext>
            </a:extLst>
          </p:cNvPr>
          <p:cNvGraphicFramePr>
            <a:graphicFrameLocks noGrp="1"/>
          </p:cNvGraphicFramePr>
          <p:nvPr/>
        </p:nvGraphicFramePr>
        <p:xfrm>
          <a:off x="1660633" y="2506615"/>
          <a:ext cx="878836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360">
                  <a:extLst>
                    <a:ext uri="{9D8B030D-6E8A-4147-A177-3AD203B41FA5}">
                      <a16:colId xmlns:a16="http://schemas.microsoft.com/office/drawing/2014/main" val="29087778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1109324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928332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571809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Tranche en Nb de contacts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Niveau 1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Niveau 2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Niveau 3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698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Entre 0 et 50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50€ HT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100€ HT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300€ HT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180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Entre 51 et 200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40€ HT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80€ HT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240€ HT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075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Entre 201 et 500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32€ HT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64€ HT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192€ HT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879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811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9579F-E533-8E0A-54EA-696A360DF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17BFC-1548-545E-64F7-74DAF5F9A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E1BD0-1F4C-4AC0-9269-1C4892D43C56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Quicksand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Quicksand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5C590E4-6B61-3931-76D6-F6FE01346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992"/>
            <a:ext cx="10515600" cy="641462"/>
          </a:xfrm>
        </p:spPr>
        <p:txBody>
          <a:bodyPr/>
          <a:lstStyle/>
          <a:p>
            <a:r>
              <a:rPr lang="fr-FR" dirty="0">
                <a:solidFill>
                  <a:srgbClr val="263640"/>
                </a:solidFill>
              </a:rPr>
              <a:t>Qualification des contacts</a:t>
            </a:r>
            <a:endParaRPr lang="fr-FR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59FA36F-A542-9B79-8837-476130AF8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177"/>
            <a:ext cx="10420927" cy="485157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fr-FR" sz="2400" b="0" i="0" dirty="0">
                <a:solidFill>
                  <a:srgbClr val="000000"/>
                </a:solidFill>
                <a:effectLst/>
              </a:rPr>
              <a:t>Les critères de </a:t>
            </a:r>
            <a:r>
              <a:rPr lang="fr-FR" sz="2400" b="1" i="0" dirty="0">
                <a:solidFill>
                  <a:srgbClr val="000000"/>
                </a:solidFill>
                <a:effectLst/>
              </a:rPr>
              <a:t>qualification des contacts</a:t>
            </a:r>
            <a:r>
              <a:rPr lang="fr-FR" sz="2400" b="0" i="0" dirty="0">
                <a:solidFill>
                  <a:srgbClr val="000000"/>
                </a:solidFill>
                <a:effectLst/>
              </a:rPr>
              <a:t> pourront être validés avec vous.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fr-FR" sz="2400" dirty="0">
                <a:solidFill>
                  <a:srgbClr val="000000"/>
                </a:solidFill>
              </a:rPr>
              <a:t>Certains éléments seront complétés </a:t>
            </a:r>
            <a:r>
              <a:rPr lang="fr-FR" sz="2400" b="0" i="0" dirty="0">
                <a:solidFill>
                  <a:srgbClr val="000000"/>
                </a:solidFill>
                <a:effectLst/>
              </a:rPr>
              <a:t>par les utilisateurs via un questionnaire sur le site.</a:t>
            </a:r>
          </a:p>
          <a:p>
            <a:pPr marL="0" indent="0" algn="ctr">
              <a:lnSpc>
                <a:spcPct val="120000"/>
              </a:lnSpc>
              <a:buNone/>
            </a:pPr>
            <a:endParaRPr lang="fr-FR" sz="2400" b="0" i="0" dirty="0">
              <a:solidFill>
                <a:srgbClr val="000000"/>
              </a:solidFill>
              <a:effectLst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FR" sz="2400" b="1" dirty="0">
                <a:solidFill>
                  <a:schemeClr val="accent1"/>
                </a:solidFill>
              </a:rPr>
              <a:t>Voici des premières pistes de qualification :</a:t>
            </a:r>
          </a:p>
          <a:p>
            <a:pPr>
              <a:lnSpc>
                <a:spcPct val="120000"/>
              </a:lnSpc>
            </a:pPr>
            <a:r>
              <a:rPr lang="fr-FR" sz="2400" b="1" dirty="0">
                <a:solidFill>
                  <a:srgbClr val="000000"/>
                </a:solidFill>
              </a:rPr>
              <a:t>Critère 1 : assiduité </a:t>
            </a:r>
            <a:r>
              <a:rPr lang="fr-FR" sz="2400" dirty="0">
                <a:solidFill>
                  <a:srgbClr val="000000"/>
                </a:solidFill>
                <a:sym typeface="Wingdings" panose="05000000000000000000" pitchFamily="2" charset="2"/>
              </a:rPr>
              <a:t> Mise en place d’un ‘</a:t>
            </a:r>
            <a:r>
              <a:rPr lang="fr-FR" sz="2400" dirty="0" err="1">
                <a:solidFill>
                  <a:srgbClr val="000000"/>
                </a:solidFill>
                <a:sym typeface="Wingdings" panose="05000000000000000000" pitchFamily="2" charset="2"/>
              </a:rPr>
              <a:t>scoring</a:t>
            </a:r>
            <a:r>
              <a:rPr lang="fr-FR" sz="2400" dirty="0">
                <a:solidFill>
                  <a:srgbClr val="000000"/>
                </a:solidFill>
                <a:sym typeface="Wingdings" panose="05000000000000000000" pitchFamily="2" charset="2"/>
              </a:rPr>
              <a:t>’ en fonction de l’assiduité de l’utilisateur dans l’utilisation des modules, de la visualisation de l’ensemble des informations et du remplissage du questionnaire</a:t>
            </a:r>
            <a:endParaRPr lang="fr-FR" sz="24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fr-FR" sz="2400" b="1" dirty="0">
                <a:solidFill>
                  <a:srgbClr val="000000"/>
                </a:solidFill>
              </a:rPr>
              <a:t>Critère 2 : type de projet </a:t>
            </a:r>
            <a:r>
              <a:rPr lang="fr-FR" sz="2400" dirty="0">
                <a:solidFill>
                  <a:srgbClr val="000000"/>
                </a:solidFill>
                <a:sym typeface="Wingdings" panose="05000000000000000000" pitchFamily="2" charset="2"/>
              </a:rPr>
              <a:t> Qualification du type de projet (auto-entrepreneur, créateur, repreneur) et de ses caractéristiques (demande de description du projet)</a:t>
            </a:r>
            <a:endParaRPr lang="fr-FR" sz="24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fr-FR" sz="2400" b="1" dirty="0">
                <a:solidFill>
                  <a:srgbClr val="000000"/>
                </a:solidFill>
              </a:rPr>
              <a:t>Critère 3 : maturité </a:t>
            </a:r>
            <a:r>
              <a:rPr lang="fr-FR" sz="2400" dirty="0">
                <a:solidFill>
                  <a:srgbClr val="000000"/>
                </a:solidFill>
                <a:sym typeface="Wingdings" panose="05000000000000000000" pitchFamily="2" charset="2"/>
              </a:rPr>
              <a:t> </a:t>
            </a:r>
            <a:r>
              <a:rPr lang="fr-FR" sz="2400" dirty="0">
                <a:solidFill>
                  <a:srgbClr val="000000"/>
                </a:solidFill>
              </a:rPr>
              <a:t>Evaluation de la phase de maturité (idée, étude de marché en cours, business plan finalisé, entreprise déjà immatriculée)</a:t>
            </a:r>
          </a:p>
          <a:p>
            <a:pPr>
              <a:lnSpc>
                <a:spcPct val="120000"/>
              </a:lnSpc>
            </a:pPr>
            <a:r>
              <a:rPr lang="fr-FR" sz="2400" b="1" dirty="0">
                <a:solidFill>
                  <a:srgbClr val="000000"/>
                </a:solidFill>
              </a:rPr>
              <a:t>Critère 4 : nature du besoin </a:t>
            </a:r>
            <a:r>
              <a:rPr lang="fr-FR" sz="2400" dirty="0">
                <a:solidFill>
                  <a:srgbClr val="000000"/>
                </a:solidFill>
                <a:sym typeface="Wingdings" panose="05000000000000000000" pitchFamily="2" charset="2"/>
              </a:rPr>
              <a:t> </a:t>
            </a:r>
            <a:r>
              <a:rPr lang="fr-FR" sz="2400" dirty="0">
                <a:solidFill>
                  <a:srgbClr val="000000"/>
                </a:solidFill>
              </a:rPr>
              <a:t>Estimation du besoin (emprunt, compte professionnel moyens de paiement) et des services additionnels éventuels</a:t>
            </a:r>
          </a:p>
          <a:p>
            <a:pPr>
              <a:lnSpc>
                <a:spcPct val="120000"/>
              </a:lnSpc>
            </a:pPr>
            <a:endParaRPr lang="fr-FR" sz="2400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375107864"/>
      </p:ext>
    </p:extLst>
  </p:cSld>
  <p:clrMapOvr>
    <a:masterClrMapping/>
  </p:clrMapOvr>
</p:sld>
</file>

<file path=ppt/theme/theme1.xml><?xml version="1.0" encoding="utf-8"?>
<a:theme xmlns:a="http://schemas.openxmlformats.org/drawingml/2006/main" name="NEW COLORS THEME">
  <a:themeElements>
    <a:clrScheme name="Atometrics">
      <a:dk1>
        <a:srgbClr val="000000"/>
      </a:dk1>
      <a:lt1>
        <a:srgbClr val="FFFFFF"/>
      </a:lt1>
      <a:dk2>
        <a:srgbClr val="193541"/>
      </a:dk2>
      <a:lt2>
        <a:srgbClr val="E7E6E6"/>
      </a:lt2>
      <a:accent1>
        <a:srgbClr val="36D7B7"/>
      </a:accent1>
      <a:accent2>
        <a:srgbClr val="27BB43"/>
      </a:accent2>
      <a:accent3>
        <a:srgbClr val="B0B0B0"/>
      </a:accent3>
      <a:accent4>
        <a:srgbClr val="5A94A6"/>
      </a:accent4>
      <a:accent5>
        <a:srgbClr val="4E4EB2"/>
      </a:accent5>
      <a:accent6>
        <a:srgbClr val="47277A"/>
      </a:accent6>
      <a:hlink>
        <a:srgbClr val="FFFFFF"/>
      </a:hlink>
      <a:folHlink>
        <a:srgbClr val="954F72"/>
      </a:folHlink>
    </a:clrScheme>
    <a:fontScheme name="Custom 1">
      <a:majorFont>
        <a:latin typeface="Quicksand Light"/>
        <a:ea typeface=""/>
        <a:cs typeface=""/>
      </a:majorFont>
      <a:minorFont>
        <a:latin typeface="Quicks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066BA27E-5B5B-B14F-8BBD-4A3A6CC35F91}" vid="{B4EEF164-BEC0-A34C-96FF-2025BD1EF3DD}"/>
    </a:ext>
  </a:extLst>
</a:theme>
</file>

<file path=ppt/theme/theme10.xml><?xml version="1.0" encoding="utf-8"?>
<a:theme xmlns:a="http://schemas.openxmlformats.org/drawingml/2006/main" name="4_NEW COLORS THEME">
  <a:themeElements>
    <a:clrScheme name="Atometrics">
      <a:dk1>
        <a:srgbClr val="000000"/>
      </a:dk1>
      <a:lt1>
        <a:srgbClr val="FFFFFF"/>
      </a:lt1>
      <a:dk2>
        <a:srgbClr val="193541"/>
      </a:dk2>
      <a:lt2>
        <a:srgbClr val="E7E6E6"/>
      </a:lt2>
      <a:accent1>
        <a:srgbClr val="36D7B7"/>
      </a:accent1>
      <a:accent2>
        <a:srgbClr val="27BB43"/>
      </a:accent2>
      <a:accent3>
        <a:srgbClr val="B0B0B0"/>
      </a:accent3>
      <a:accent4>
        <a:srgbClr val="5A94A6"/>
      </a:accent4>
      <a:accent5>
        <a:srgbClr val="4E4EB2"/>
      </a:accent5>
      <a:accent6>
        <a:srgbClr val="47277A"/>
      </a:accent6>
      <a:hlink>
        <a:srgbClr val="FFFFFF"/>
      </a:hlink>
      <a:folHlink>
        <a:srgbClr val="954F72"/>
      </a:folHlink>
    </a:clrScheme>
    <a:fontScheme name="Custom 1">
      <a:majorFont>
        <a:latin typeface="Quicksand Light"/>
        <a:ea typeface=""/>
        <a:cs typeface=""/>
      </a:majorFont>
      <a:minorFont>
        <a:latin typeface="Quicks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066BA27E-5B5B-B14F-8BBD-4A3A6CC35F91}" vid="{B4EEF164-BEC0-A34C-96FF-2025BD1EF3DD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tometrics">
  <a:themeElements>
    <a:clrScheme name="Custom 1">
      <a:dk1>
        <a:srgbClr val="000000"/>
      </a:dk1>
      <a:lt1>
        <a:srgbClr val="FFFFFF"/>
      </a:lt1>
      <a:dk2>
        <a:srgbClr val="193541"/>
      </a:dk2>
      <a:lt2>
        <a:srgbClr val="E7E6E6"/>
      </a:lt2>
      <a:accent1>
        <a:srgbClr val="36D7B7"/>
      </a:accent1>
      <a:accent2>
        <a:srgbClr val="27BB43"/>
      </a:accent2>
      <a:accent3>
        <a:srgbClr val="B0B0B0"/>
      </a:accent3>
      <a:accent4>
        <a:srgbClr val="5A94A6"/>
      </a:accent4>
      <a:accent5>
        <a:srgbClr val="4E4EB2"/>
      </a:accent5>
      <a:accent6>
        <a:srgbClr val="47277A"/>
      </a:accent6>
      <a:hlink>
        <a:srgbClr val="0563C1"/>
      </a:hlink>
      <a:folHlink>
        <a:srgbClr val="954F72"/>
      </a:folHlink>
    </a:clrScheme>
    <a:fontScheme name="Custom 1">
      <a:majorFont>
        <a:latin typeface="Quicksand Light"/>
        <a:ea typeface=""/>
        <a:cs typeface=""/>
      </a:majorFont>
      <a:minorFont>
        <a:latin typeface="Quicks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066BA27E-5B5B-B14F-8BBD-4A3A6CC35F91}" vid="{C20074A0-475B-9648-93C2-309ECED32AF8}"/>
    </a:ext>
  </a:extLst>
</a:theme>
</file>

<file path=ppt/theme/theme3.xml><?xml version="1.0" encoding="utf-8"?>
<a:theme xmlns:a="http://schemas.openxmlformats.org/drawingml/2006/main" name="2_Atometrics">
  <a:themeElements>
    <a:clrScheme name="Custom 1">
      <a:dk1>
        <a:srgbClr val="000000"/>
      </a:dk1>
      <a:lt1>
        <a:srgbClr val="FFFFFF"/>
      </a:lt1>
      <a:dk2>
        <a:srgbClr val="193541"/>
      </a:dk2>
      <a:lt2>
        <a:srgbClr val="E7E6E6"/>
      </a:lt2>
      <a:accent1>
        <a:srgbClr val="36D7B7"/>
      </a:accent1>
      <a:accent2>
        <a:srgbClr val="27BB43"/>
      </a:accent2>
      <a:accent3>
        <a:srgbClr val="B0B0B0"/>
      </a:accent3>
      <a:accent4>
        <a:srgbClr val="5A94A6"/>
      </a:accent4>
      <a:accent5>
        <a:srgbClr val="4E4EB2"/>
      </a:accent5>
      <a:accent6>
        <a:srgbClr val="47277A"/>
      </a:accent6>
      <a:hlink>
        <a:srgbClr val="0563C1"/>
      </a:hlink>
      <a:folHlink>
        <a:srgbClr val="954F72"/>
      </a:folHlink>
    </a:clrScheme>
    <a:fontScheme name="Custom 1">
      <a:majorFont>
        <a:latin typeface="Quicksand Light"/>
        <a:ea typeface=""/>
        <a:cs typeface=""/>
      </a:majorFont>
      <a:minorFont>
        <a:latin typeface="Quicks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066BA27E-5B5B-B14F-8BBD-4A3A6CC35F91}" vid="{0844646C-42F9-FF45-B497-8A7850F279A6}"/>
    </a:ext>
  </a:extLst>
</a:theme>
</file>

<file path=ppt/theme/theme4.xml><?xml version="1.0" encoding="utf-8"?>
<a:theme xmlns:a="http://schemas.openxmlformats.org/drawingml/2006/main" name="1_NEW COLORS THEME">
  <a:themeElements>
    <a:clrScheme name="Atometrics - printable">
      <a:dk1>
        <a:srgbClr val="000000"/>
      </a:dk1>
      <a:lt1>
        <a:srgbClr val="FFFFFF"/>
      </a:lt1>
      <a:dk2>
        <a:srgbClr val="193541"/>
      </a:dk2>
      <a:lt2>
        <a:srgbClr val="E7E6E6"/>
      </a:lt2>
      <a:accent1>
        <a:srgbClr val="36D7B7"/>
      </a:accent1>
      <a:accent2>
        <a:srgbClr val="27BB43"/>
      </a:accent2>
      <a:accent3>
        <a:srgbClr val="B0B0B0"/>
      </a:accent3>
      <a:accent4>
        <a:srgbClr val="5A94A6"/>
      </a:accent4>
      <a:accent5>
        <a:srgbClr val="4E4EB2"/>
      </a:accent5>
      <a:accent6>
        <a:srgbClr val="47277A"/>
      </a:accent6>
      <a:hlink>
        <a:srgbClr val="0563C1"/>
      </a:hlink>
      <a:folHlink>
        <a:srgbClr val="954F72"/>
      </a:folHlink>
    </a:clrScheme>
    <a:fontScheme name="Custom 1">
      <a:majorFont>
        <a:latin typeface="Quicksand Light"/>
        <a:ea typeface=""/>
        <a:cs typeface=""/>
      </a:majorFont>
      <a:minorFont>
        <a:latin typeface="Quicks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066BA27E-5B5B-B14F-8BBD-4A3A6CC35F91}" vid="{455FF9B7-5E05-B44C-97FF-2329D7DC6505}"/>
    </a:ext>
  </a:extLst>
</a:theme>
</file>

<file path=ppt/theme/theme5.xml><?xml version="1.0" encoding="utf-8"?>
<a:theme xmlns:a="http://schemas.openxmlformats.org/drawingml/2006/main" name="3_Atometrics">
  <a:themeElements>
    <a:clrScheme name="Custom 1">
      <a:dk1>
        <a:srgbClr val="000000"/>
      </a:dk1>
      <a:lt1>
        <a:srgbClr val="FFFFFF"/>
      </a:lt1>
      <a:dk2>
        <a:srgbClr val="193541"/>
      </a:dk2>
      <a:lt2>
        <a:srgbClr val="E7E6E6"/>
      </a:lt2>
      <a:accent1>
        <a:srgbClr val="36D7B7"/>
      </a:accent1>
      <a:accent2>
        <a:srgbClr val="27BB43"/>
      </a:accent2>
      <a:accent3>
        <a:srgbClr val="B0B0B0"/>
      </a:accent3>
      <a:accent4>
        <a:srgbClr val="5A94A6"/>
      </a:accent4>
      <a:accent5>
        <a:srgbClr val="4E4EB2"/>
      </a:accent5>
      <a:accent6>
        <a:srgbClr val="47277A"/>
      </a:accent6>
      <a:hlink>
        <a:srgbClr val="0563C1"/>
      </a:hlink>
      <a:folHlink>
        <a:srgbClr val="954F72"/>
      </a:folHlink>
    </a:clrScheme>
    <a:fontScheme name="Custom 1">
      <a:majorFont>
        <a:latin typeface="Quicksand Light"/>
        <a:ea typeface=""/>
        <a:cs typeface=""/>
      </a:majorFont>
      <a:minorFont>
        <a:latin typeface="Quicks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71217 - Fiches métier" id="{45D331CE-CA75-2246-A34E-6197B6E18758}" vid="{B0B1B37D-060C-9343-9DA7-EBA5CDDA13B6}"/>
    </a:ext>
  </a:extLst>
</a:theme>
</file>

<file path=ppt/theme/theme6.xml><?xml version="1.0" encoding="utf-8"?>
<a:theme xmlns:a="http://schemas.openxmlformats.org/drawingml/2006/main" name="2_NEW COLORS THEME">
  <a:themeElements>
    <a:clrScheme name="Atometrics - printable">
      <a:dk1>
        <a:srgbClr val="000000"/>
      </a:dk1>
      <a:lt1>
        <a:srgbClr val="FFFFFF"/>
      </a:lt1>
      <a:dk2>
        <a:srgbClr val="193541"/>
      </a:dk2>
      <a:lt2>
        <a:srgbClr val="E7E6E6"/>
      </a:lt2>
      <a:accent1>
        <a:srgbClr val="36D7B7"/>
      </a:accent1>
      <a:accent2>
        <a:srgbClr val="27BB43"/>
      </a:accent2>
      <a:accent3>
        <a:srgbClr val="B0B0B0"/>
      </a:accent3>
      <a:accent4>
        <a:srgbClr val="5A94A6"/>
      </a:accent4>
      <a:accent5>
        <a:srgbClr val="4E4EB2"/>
      </a:accent5>
      <a:accent6>
        <a:srgbClr val="47277A"/>
      </a:accent6>
      <a:hlink>
        <a:srgbClr val="0563C1"/>
      </a:hlink>
      <a:folHlink>
        <a:srgbClr val="954F72"/>
      </a:folHlink>
    </a:clrScheme>
    <a:fontScheme name="Custom 1">
      <a:majorFont>
        <a:latin typeface="Quicksand Light"/>
        <a:ea typeface=""/>
        <a:cs typeface=""/>
      </a:majorFont>
      <a:minorFont>
        <a:latin typeface="Quicks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COLORS THEME" id="{2B2E5F49-35AE-491C-B6D8-591DCEE68E9C}" vid="{60E76A68-0EA2-482E-B1C8-3A249A69BE35}"/>
    </a:ext>
  </a:extLst>
</a:theme>
</file>

<file path=ppt/theme/theme7.xml><?xml version="1.0" encoding="utf-8"?>
<a:theme xmlns:a="http://schemas.openxmlformats.org/drawingml/2006/main" name="4_Atometrics">
  <a:themeElements>
    <a:clrScheme name="Custom 1">
      <a:dk1>
        <a:srgbClr val="000000"/>
      </a:dk1>
      <a:lt1>
        <a:srgbClr val="FFFFFF"/>
      </a:lt1>
      <a:dk2>
        <a:srgbClr val="193541"/>
      </a:dk2>
      <a:lt2>
        <a:srgbClr val="E7E6E6"/>
      </a:lt2>
      <a:accent1>
        <a:srgbClr val="36D7B7"/>
      </a:accent1>
      <a:accent2>
        <a:srgbClr val="27BB43"/>
      </a:accent2>
      <a:accent3>
        <a:srgbClr val="B0B0B0"/>
      </a:accent3>
      <a:accent4>
        <a:srgbClr val="5A94A6"/>
      </a:accent4>
      <a:accent5>
        <a:srgbClr val="4E4EB2"/>
      </a:accent5>
      <a:accent6>
        <a:srgbClr val="47277A"/>
      </a:accent6>
      <a:hlink>
        <a:srgbClr val="0563C1"/>
      </a:hlink>
      <a:folHlink>
        <a:srgbClr val="954F72"/>
      </a:folHlink>
    </a:clrScheme>
    <a:fontScheme name="Custom 1">
      <a:majorFont>
        <a:latin typeface="Quicksand Light"/>
        <a:ea typeface=""/>
        <a:cs typeface=""/>
      </a:majorFont>
      <a:minorFont>
        <a:latin typeface="Quicks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ometrics" id="{DD589F79-C76B-4EA4-871F-4CDDF189CF5B}" vid="{6762C460-43EF-4526-BCCE-8D3F4C0AA59F}"/>
    </a:ext>
  </a:extLst>
</a:theme>
</file>

<file path=ppt/theme/theme8.xml><?xml version="1.0" encoding="utf-8"?>
<a:theme xmlns:a="http://schemas.openxmlformats.org/drawingml/2006/main" name="3_NEW COLORS THEME">
  <a:themeElements>
    <a:clrScheme name="Atometrics">
      <a:dk1>
        <a:srgbClr val="000000"/>
      </a:dk1>
      <a:lt1>
        <a:srgbClr val="FFFFFF"/>
      </a:lt1>
      <a:dk2>
        <a:srgbClr val="193541"/>
      </a:dk2>
      <a:lt2>
        <a:srgbClr val="E7E6E6"/>
      </a:lt2>
      <a:accent1>
        <a:srgbClr val="36D7B7"/>
      </a:accent1>
      <a:accent2>
        <a:srgbClr val="27BB43"/>
      </a:accent2>
      <a:accent3>
        <a:srgbClr val="B0B0B0"/>
      </a:accent3>
      <a:accent4>
        <a:srgbClr val="5A94A6"/>
      </a:accent4>
      <a:accent5>
        <a:srgbClr val="4E4EB2"/>
      </a:accent5>
      <a:accent6>
        <a:srgbClr val="47277A"/>
      </a:accent6>
      <a:hlink>
        <a:srgbClr val="FFFFFF"/>
      </a:hlink>
      <a:folHlink>
        <a:srgbClr val="954F72"/>
      </a:folHlink>
    </a:clrScheme>
    <a:fontScheme name="Custom 1">
      <a:majorFont>
        <a:latin typeface="Quicksand Light"/>
        <a:ea typeface=""/>
        <a:cs typeface=""/>
      </a:majorFont>
      <a:minorFont>
        <a:latin typeface="Quicks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71217 - Fiches métier" id="{45D331CE-CA75-2246-A34E-6197B6E18758}" vid="{8F185CA4-5CBD-274B-962B-579C760530D8}"/>
    </a:ext>
  </a:extLst>
</a:theme>
</file>

<file path=ppt/theme/theme9.xml><?xml version="1.0" encoding="utf-8"?>
<a:theme xmlns:a="http://schemas.openxmlformats.org/drawingml/2006/main" name="5_Atometrics">
  <a:themeElements>
    <a:clrScheme name="Custom 1">
      <a:dk1>
        <a:srgbClr val="000000"/>
      </a:dk1>
      <a:lt1>
        <a:srgbClr val="FFFFFF"/>
      </a:lt1>
      <a:dk2>
        <a:srgbClr val="193541"/>
      </a:dk2>
      <a:lt2>
        <a:srgbClr val="E7E6E6"/>
      </a:lt2>
      <a:accent1>
        <a:srgbClr val="36D7B7"/>
      </a:accent1>
      <a:accent2>
        <a:srgbClr val="27BB43"/>
      </a:accent2>
      <a:accent3>
        <a:srgbClr val="B0B0B0"/>
      </a:accent3>
      <a:accent4>
        <a:srgbClr val="5A94A6"/>
      </a:accent4>
      <a:accent5>
        <a:srgbClr val="4E4EB2"/>
      </a:accent5>
      <a:accent6>
        <a:srgbClr val="47277A"/>
      </a:accent6>
      <a:hlink>
        <a:srgbClr val="0563C1"/>
      </a:hlink>
      <a:folHlink>
        <a:srgbClr val="954F72"/>
      </a:folHlink>
    </a:clrScheme>
    <a:fontScheme name="Custom 1">
      <a:majorFont>
        <a:latin typeface="Quicksand Light"/>
        <a:ea typeface=""/>
        <a:cs typeface=""/>
      </a:majorFont>
      <a:minorFont>
        <a:latin typeface="Quicks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71217 - Fiches métier" id="{45D331CE-CA75-2246-A34E-6197B6E18758}" vid="{B0B1B37D-060C-9343-9DA7-EBA5CDDA13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201801 - FORMAT ATOMETRICS</Template>
  <TotalTime>6906</TotalTime>
  <Words>703</Words>
  <Application>Microsoft Office PowerPoint</Application>
  <PresentationFormat>Grand écran</PresentationFormat>
  <Paragraphs>98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10</vt:i4>
      </vt:variant>
      <vt:variant>
        <vt:lpstr>Titres des diapositives</vt:lpstr>
      </vt:variant>
      <vt:variant>
        <vt:i4>11</vt:i4>
      </vt:variant>
    </vt:vector>
  </HeadingPairs>
  <TitlesOfParts>
    <vt:vector size="28" baseType="lpstr">
      <vt:lpstr>Arial</vt:lpstr>
      <vt:lpstr>Avenir book</vt:lpstr>
      <vt:lpstr>Calibri</vt:lpstr>
      <vt:lpstr>Quicksand</vt:lpstr>
      <vt:lpstr>Quicksand Bold</vt:lpstr>
      <vt:lpstr>Quicksand Light</vt:lpstr>
      <vt:lpstr>Wingdings</vt:lpstr>
      <vt:lpstr>NEW COLORS THEME</vt:lpstr>
      <vt:lpstr>1_Atometrics</vt:lpstr>
      <vt:lpstr>2_Atometrics</vt:lpstr>
      <vt:lpstr>1_NEW COLORS THEME</vt:lpstr>
      <vt:lpstr>3_Atometrics</vt:lpstr>
      <vt:lpstr>2_NEW COLORS THEME</vt:lpstr>
      <vt:lpstr>4_Atometrics</vt:lpstr>
      <vt:lpstr>3_NEW COLORS THEME</vt:lpstr>
      <vt:lpstr>5_Atometrics</vt:lpstr>
      <vt:lpstr>4_NEW COLORS THEME</vt:lpstr>
      <vt:lpstr>Présentation PowerPoint</vt:lpstr>
      <vt:lpstr>atometrics</vt:lpstr>
      <vt:lpstr>Notre structure en quelques mots</vt:lpstr>
      <vt:lpstr>Nos plateformes, adaptées à vos usages</vt:lpstr>
      <vt:lpstr>La plateforme Tatada</vt:lpstr>
      <vt:lpstr>Les fonctionnalités disponibles</vt:lpstr>
      <vt:lpstr>Le modèle économique (1/2)</vt:lpstr>
      <vt:lpstr>Le modèle économique (2/2)</vt:lpstr>
      <vt:lpstr>Qualification des contacts</vt:lpstr>
      <vt:lpstr>Pour en savoir plus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atometrics</dc:title>
  <dc:creator>sylvain Gilibert</dc:creator>
  <cp:lastModifiedBy>Océane Lenain</cp:lastModifiedBy>
  <cp:revision>376</cp:revision>
  <cp:lastPrinted>2018-01-18T17:41:29Z</cp:lastPrinted>
  <dcterms:created xsi:type="dcterms:W3CDTF">2018-02-01T16:10:47Z</dcterms:created>
  <dcterms:modified xsi:type="dcterms:W3CDTF">2025-05-12T09:42:30Z</dcterms:modified>
</cp:coreProperties>
</file>